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F+/EgaiRsc7AXOipvzlwRSZeK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Start with contacts</a:t>
            </a:r>
            <a:endParaRPr/>
          </a:p>
        </p:txBody>
      </p:sp>
      <p:sp>
        <p:nvSpPr>
          <p:cNvPr id="388" name="Google Shape;3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Parent and child to do TOGETHER -  don’t do it for them! Skills involved and more invested</a:t>
            </a:r>
            <a:endParaRPr/>
          </a:p>
        </p:txBody>
      </p:sp>
      <p:sp>
        <p:nvSpPr>
          <p:cNvPr id="405" name="Google Shape;40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a58dfd2e2e_1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3a58dfd2e2e_1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3a58dfd2e2e_1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b24ffa481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2b24ffa481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Q+A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2b24ffa481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Very rare to get WEX here - join St John ambulance cadets, police cadets, army cadets. Unless have a personal contact. Think of skills - public facing for police, care sector for NHS and charities - easier to get into… Medicine longer volunteering - different skill set.  Virtual placements exist for medicine.</a:t>
            </a:r>
            <a:endParaRPr/>
          </a:p>
        </p:txBody>
      </p:sp>
      <p:sp>
        <p:nvSpPr>
          <p:cNvPr id="343" name="Google Shape;3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2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king Together to Encourage Career Growth – 3PL Perspectives" id="16" name="Google Shape;16;p35"/>
          <p:cNvPicPr preferRelativeResize="0"/>
          <p:nvPr/>
        </p:nvPicPr>
        <p:blipFill rotWithShape="1">
          <a:blip r:embed="rId2">
            <a:alphaModFix/>
          </a:blip>
          <a:srcRect b="4752" l="0" r="0" t="9367"/>
          <a:stretch/>
        </p:blipFill>
        <p:spPr>
          <a:xfrm>
            <a:off x="5610745" y="650620"/>
            <a:ext cx="6007821" cy="44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5"/>
          <p:cNvSpPr txBox="1"/>
          <p:nvPr>
            <p:ph idx="11" type="ftr"/>
          </p:nvPr>
        </p:nvSpPr>
        <p:spPr>
          <a:xfrm>
            <a:off x="3956222" y="650003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0" type="dt"/>
          </p:nvPr>
        </p:nvSpPr>
        <p:spPr>
          <a:xfrm>
            <a:off x="755822" y="65000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2" type="sldNum"/>
          </p:nvPr>
        </p:nvSpPr>
        <p:spPr>
          <a:xfrm>
            <a:off x="8528222" y="65000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0" name="Google Shape;20;p35"/>
          <p:cNvGrpSpPr/>
          <p:nvPr/>
        </p:nvGrpSpPr>
        <p:grpSpPr>
          <a:xfrm>
            <a:off x="16" y="-1"/>
            <a:ext cx="12191984" cy="6857999"/>
            <a:chOff x="16" y="-1"/>
            <a:chExt cx="12191984" cy="6857999"/>
          </a:xfrm>
        </p:grpSpPr>
        <p:grpSp>
          <p:nvGrpSpPr>
            <p:cNvPr id="21" name="Google Shape;21;p35"/>
            <p:cNvGrpSpPr/>
            <p:nvPr/>
          </p:nvGrpSpPr>
          <p:grpSpPr>
            <a:xfrm>
              <a:off x="17" y="-1"/>
              <a:ext cx="12191983" cy="6857999"/>
              <a:chOff x="0" y="-3"/>
              <a:chExt cx="9144000" cy="6858000"/>
            </a:xfrm>
          </p:grpSpPr>
          <p:sp>
            <p:nvSpPr>
              <p:cNvPr id="22" name="Google Shape;22;p35"/>
              <p:cNvSpPr/>
              <p:nvPr/>
            </p:nvSpPr>
            <p:spPr>
              <a:xfrm>
                <a:off x="1362" y="-1"/>
                <a:ext cx="270000" cy="6856982"/>
              </a:xfrm>
              <a:prstGeom prst="rect">
                <a:avLst/>
              </a:prstGeom>
              <a:solidFill>
                <a:srgbClr val="00B0F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l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" name="Google Shape;23;p35"/>
              <p:cNvSpPr/>
              <p:nvPr/>
            </p:nvSpPr>
            <p:spPr>
              <a:xfrm rot="5400000">
                <a:off x="4391999" y="-4392002"/>
                <a:ext cx="360002" cy="9144000"/>
              </a:xfrm>
              <a:prstGeom prst="rect">
                <a:avLst/>
              </a:prstGeom>
              <a:solidFill>
                <a:srgbClr val="7030A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4" name="Google Shape;24;p35"/>
              <p:cNvSpPr/>
              <p:nvPr/>
            </p:nvSpPr>
            <p:spPr>
              <a:xfrm>
                <a:off x="8873988" y="-3"/>
                <a:ext cx="270000" cy="6858000"/>
              </a:xfrm>
              <a:prstGeom prst="rect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5" name="Google Shape;25;p35"/>
            <p:cNvSpPr/>
            <p:nvPr/>
          </p:nvSpPr>
          <p:spPr>
            <a:xfrm rot="5400000">
              <a:off x="5588136" y="253119"/>
              <a:ext cx="1015744" cy="12191983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6" name="Google Shape;26;p35"/>
          <p:cNvSpPr/>
          <p:nvPr/>
        </p:nvSpPr>
        <p:spPr>
          <a:xfrm rot="5400000">
            <a:off x="5772225" y="437207"/>
            <a:ext cx="647567" cy="12191981"/>
          </a:xfrm>
          <a:prstGeom prst="rect">
            <a:avLst/>
          </a:prstGeom>
          <a:solidFill>
            <a:srgbClr val="841C1B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" name="Google Shape;27;p35"/>
          <p:cNvPicPr preferRelativeResize="0"/>
          <p:nvPr/>
        </p:nvPicPr>
        <p:blipFill rotWithShape="1">
          <a:blip r:embed="rId3">
            <a:alphaModFix/>
          </a:blip>
          <a:srcRect b="4204" l="0" r="0" t="2666"/>
          <a:stretch/>
        </p:blipFill>
        <p:spPr>
          <a:xfrm>
            <a:off x="123770" y="6251731"/>
            <a:ext cx="2543539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5"/>
          <p:cNvSpPr txBox="1"/>
          <p:nvPr/>
        </p:nvSpPr>
        <p:spPr>
          <a:xfrm>
            <a:off x="2793146" y="6290899"/>
            <a:ext cx="65552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GB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Opportunity and community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logo&#10;&#10;Description automatically generated" id="29" name="Google Shape;2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9016" y="6290899"/>
            <a:ext cx="2339214" cy="467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3"/>
          <p:cNvGrpSpPr/>
          <p:nvPr/>
        </p:nvGrpSpPr>
        <p:grpSpPr>
          <a:xfrm>
            <a:off x="17" y="-1018"/>
            <a:ext cx="12191976" cy="6857999"/>
            <a:chOff x="0" y="-1020"/>
            <a:chExt cx="9144001" cy="6858000"/>
          </a:xfrm>
        </p:grpSpPr>
        <p:sp>
          <p:nvSpPr>
            <p:cNvPr id="113" name="Google Shape;113;p23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7030A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16" name="Google Shape;116;p23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1"/>
          <p:cNvGrpSpPr/>
          <p:nvPr/>
        </p:nvGrpSpPr>
        <p:grpSpPr>
          <a:xfrm>
            <a:off x="17" y="-1018"/>
            <a:ext cx="12191976" cy="6857999"/>
            <a:chOff x="0" y="-1020"/>
            <a:chExt cx="9144001" cy="6858000"/>
          </a:xfrm>
        </p:grpSpPr>
        <p:sp>
          <p:nvSpPr>
            <p:cNvPr id="121" name="Google Shape;121;p21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7030A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3" name="Google Shape;123;p21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24" name="Google Shape;124;p21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4"/>
          <p:cNvGrpSpPr/>
          <p:nvPr/>
        </p:nvGrpSpPr>
        <p:grpSpPr>
          <a:xfrm>
            <a:off x="17" y="-1018"/>
            <a:ext cx="12191976" cy="6857999"/>
            <a:chOff x="0" y="-1020"/>
            <a:chExt cx="9144001" cy="6858000"/>
          </a:xfrm>
        </p:grpSpPr>
        <p:sp>
          <p:nvSpPr>
            <p:cNvPr id="129" name="Google Shape;129;p24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32" name="Google Shape;132;p24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5_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5"/>
          <p:cNvGrpSpPr/>
          <p:nvPr/>
        </p:nvGrpSpPr>
        <p:grpSpPr>
          <a:xfrm>
            <a:off x="17" y="-1018"/>
            <a:ext cx="12191976" cy="6857999"/>
            <a:chOff x="0" y="-1020"/>
            <a:chExt cx="9144001" cy="6858000"/>
          </a:xfrm>
        </p:grpSpPr>
        <p:sp>
          <p:nvSpPr>
            <p:cNvPr id="137" name="Google Shape;137;p25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9" name="Google Shape;139;p25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40" name="Google Shape;140;p25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5"/>
          <p:cNvSpPr/>
          <p:nvPr/>
        </p:nvSpPr>
        <p:spPr>
          <a:xfrm rot="5400000">
            <a:off x="6006010" y="-6005990"/>
            <a:ext cx="180000" cy="1219198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-17" y="440537"/>
            <a:ext cx="12192000" cy="1001764"/>
          </a:xfrm>
          <a:prstGeom prst="rect">
            <a:avLst/>
          </a:prstGeom>
          <a:solidFill>
            <a:srgbClr val="3F3F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6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OBJECTIVES</a:t>
            </a:r>
            <a:endParaRPr b="0" i="0" sz="6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5_Title Slide 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6"/>
          <p:cNvGrpSpPr/>
          <p:nvPr/>
        </p:nvGrpSpPr>
        <p:grpSpPr>
          <a:xfrm>
            <a:off x="17" y="-1018"/>
            <a:ext cx="12191976" cy="6857999"/>
            <a:chOff x="0" y="-1020"/>
            <a:chExt cx="9144001" cy="6858000"/>
          </a:xfrm>
        </p:grpSpPr>
        <p:sp>
          <p:nvSpPr>
            <p:cNvPr id="147" name="Google Shape;147;p26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50" name="Google Shape;150;p26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6"/>
          <p:cNvSpPr/>
          <p:nvPr/>
        </p:nvSpPr>
        <p:spPr>
          <a:xfrm rot="5400000">
            <a:off x="6006010" y="-6005990"/>
            <a:ext cx="180000" cy="1219198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-17" y="440537"/>
            <a:ext cx="12192000" cy="1001764"/>
          </a:xfrm>
          <a:prstGeom prst="rect">
            <a:avLst/>
          </a:prstGeom>
          <a:solidFill>
            <a:srgbClr val="3F3F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6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SUMMARY</a:t>
            </a:r>
            <a:endParaRPr b="0" i="0" sz="6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6"/>
          <p:cNvPicPr preferRelativeResize="0"/>
          <p:nvPr/>
        </p:nvPicPr>
        <p:blipFill rotWithShape="1">
          <a:blip r:embed="rId2">
            <a:alphaModFix/>
          </a:blip>
          <a:srcRect b="50365" l="0" r="28253" t="19956"/>
          <a:stretch/>
        </p:blipFill>
        <p:spPr>
          <a:xfrm>
            <a:off x="361832" y="36509"/>
            <a:ext cx="11681485" cy="644236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6"/>
          <p:cNvSpPr txBox="1"/>
          <p:nvPr>
            <p:ph idx="11" type="ftr"/>
          </p:nvPr>
        </p:nvSpPr>
        <p:spPr>
          <a:xfrm>
            <a:off x="3956222" y="650003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0" type="dt"/>
          </p:nvPr>
        </p:nvSpPr>
        <p:spPr>
          <a:xfrm>
            <a:off x="755822" y="65000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2" type="sldNum"/>
          </p:nvPr>
        </p:nvSpPr>
        <p:spPr>
          <a:xfrm>
            <a:off x="8528222" y="65000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5" name="Google Shape;35;p36"/>
          <p:cNvGrpSpPr/>
          <p:nvPr/>
        </p:nvGrpSpPr>
        <p:grpSpPr>
          <a:xfrm>
            <a:off x="16" y="-1"/>
            <a:ext cx="12191984" cy="6857999"/>
            <a:chOff x="16" y="-1"/>
            <a:chExt cx="12191984" cy="6857999"/>
          </a:xfrm>
        </p:grpSpPr>
        <p:grpSp>
          <p:nvGrpSpPr>
            <p:cNvPr id="36" name="Google Shape;36;p36"/>
            <p:cNvGrpSpPr/>
            <p:nvPr/>
          </p:nvGrpSpPr>
          <p:grpSpPr>
            <a:xfrm>
              <a:off x="17" y="-1"/>
              <a:ext cx="12191983" cy="6857999"/>
              <a:chOff x="0" y="-3"/>
              <a:chExt cx="9144000" cy="6858000"/>
            </a:xfrm>
          </p:grpSpPr>
          <p:sp>
            <p:nvSpPr>
              <p:cNvPr id="37" name="Google Shape;37;p36"/>
              <p:cNvSpPr/>
              <p:nvPr/>
            </p:nvSpPr>
            <p:spPr>
              <a:xfrm>
                <a:off x="1362" y="-1"/>
                <a:ext cx="270000" cy="6856982"/>
              </a:xfrm>
              <a:prstGeom prst="rect">
                <a:avLst/>
              </a:prstGeom>
              <a:solidFill>
                <a:srgbClr val="00B0F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l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" name="Google Shape;38;p36"/>
              <p:cNvSpPr/>
              <p:nvPr/>
            </p:nvSpPr>
            <p:spPr>
              <a:xfrm rot="5400000">
                <a:off x="4391999" y="-4392002"/>
                <a:ext cx="360002" cy="9144000"/>
              </a:xfrm>
              <a:prstGeom prst="rect">
                <a:avLst/>
              </a:prstGeom>
              <a:solidFill>
                <a:srgbClr val="7030A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9" name="Google Shape;39;p36"/>
              <p:cNvSpPr/>
              <p:nvPr/>
            </p:nvSpPr>
            <p:spPr>
              <a:xfrm>
                <a:off x="8873988" y="-3"/>
                <a:ext cx="270000" cy="6858000"/>
              </a:xfrm>
              <a:prstGeom prst="rect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40" name="Google Shape;40;p36"/>
            <p:cNvSpPr/>
            <p:nvPr/>
          </p:nvSpPr>
          <p:spPr>
            <a:xfrm rot="5400000">
              <a:off x="5588136" y="253119"/>
              <a:ext cx="1015744" cy="12191983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1" name="Google Shape;41;p36"/>
          <p:cNvSpPr/>
          <p:nvPr/>
        </p:nvSpPr>
        <p:spPr>
          <a:xfrm rot="5400000">
            <a:off x="5772225" y="437207"/>
            <a:ext cx="647567" cy="12191981"/>
          </a:xfrm>
          <a:prstGeom prst="rect">
            <a:avLst/>
          </a:prstGeom>
          <a:solidFill>
            <a:srgbClr val="841C1B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" name="Google Shape;42;p36"/>
          <p:cNvPicPr preferRelativeResize="0"/>
          <p:nvPr/>
        </p:nvPicPr>
        <p:blipFill rotWithShape="1">
          <a:blip r:embed="rId3">
            <a:alphaModFix/>
          </a:blip>
          <a:srcRect b="4204" l="0" r="0" t="2666"/>
          <a:stretch/>
        </p:blipFill>
        <p:spPr>
          <a:xfrm>
            <a:off x="123770" y="6251731"/>
            <a:ext cx="2543539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/>
          <p:nvPr/>
        </p:nvSpPr>
        <p:spPr>
          <a:xfrm>
            <a:off x="2793146" y="6290899"/>
            <a:ext cx="65552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GB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Opportunity and community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logo&#10;&#10;Description automatically generated" id="44" name="Google Shape;4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9016" y="6290899"/>
            <a:ext cx="2339214" cy="467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 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7"/>
          <p:cNvGrpSpPr/>
          <p:nvPr/>
        </p:nvGrpSpPr>
        <p:grpSpPr>
          <a:xfrm>
            <a:off x="17" y="-1018"/>
            <a:ext cx="12191974" cy="6857999"/>
            <a:chOff x="0" y="-1020"/>
            <a:chExt cx="9144001" cy="6858000"/>
          </a:xfrm>
        </p:grpSpPr>
        <p:sp>
          <p:nvSpPr>
            <p:cNvPr id="47" name="Google Shape;47;p37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" name="Google Shape;48;p37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" name="Google Shape;49;p37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0" name="Google Shape;50;p37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37"/>
          <p:cNvSpPr/>
          <p:nvPr/>
        </p:nvSpPr>
        <p:spPr>
          <a:xfrm rot="5400000">
            <a:off x="6006010" y="-6005990"/>
            <a:ext cx="180000" cy="1219198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37"/>
          <p:cNvSpPr txBox="1"/>
          <p:nvPr/>
        </p:nvSpPr>
        <p:spPr>
          <a:xfrm>
            <a:off x="-17" y="440537"/>
            <a:ext cx="12192000" cy="1001764"/>
          </a:xfrm>
          <a:prstGeom prst="rect">
            <a:avLst/>
          </a:prstGeom>
          <a:solidFill>
            <a:srgbClr val="3F3F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6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OBJECTIVES</a:t>
            </a:r>
            <a:endParaRPr b="0" i="0" sz="6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8"/>
          <p:cNvGrpSpPr/>
          <p:nvPr/>
        </p:nvGrpSpPr>
        <p:grpSpPr>
          <a:xfrm>
            <a:off x="17" y="-1018"/>
            <a:ext cx="12191974" cy="6857999"/>
            <a:chOff x="0" y="-1020"/>
            <a:chExt cx="9144001" cy="6858000"/>
          </a:xfrm>
        </p:grpSpPr>
        <p:sp>
          <p:nvSpPr>
            <p:cNvPr id="57" name="Google Shape;57;p38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7030A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8" name="Google Shape;58;p38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9" name="Google Shape;59;p38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60" name="Google Shape;60;p38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9"/>
          <p:cNvGrpSpPr/>
          <p:nvPr/>
        </p:nvGrpSpPr>
        <p:grpSpPr>
          <a:xfrm>
            <a:off x="17" y="-1018"/>
            <a:ext cx="12191974" cy="6857999"/>
            <a:chOff x="0" y="-1020"/>
            <a:chExt cx="9144001" cy="6858000"/>
          </a:xfrm>
        </p:grpSpPr>
        <p:sp>
          <p:nvSpPr>
            <p:cNvPr id="65" name="Google Shape;65;p39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6" name="Google Shape;66;p39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7" name="Google Shape;67;p39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7030A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68" name="Google Shape;68;p39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0"/>
          <p:cNvGrpSpPr/>
          <p:nvPr/>
        </p:nvGrpSpPr>
        <p:grpSpPr>
          <a:xfrm>
            <a:off x="17" y="-1018"/>
            <a:ext cx="12191974" cy="6857999"/>
            <a:chOff x="0" y="-1020"/>
            <a:chExt cx="9144001" cy="6858000"/>
          </a:xfrm>
        </p:grpSpPr>
        <p:sp>
          <p:nvSpPr>
            <p:cNvPr id="73" name="Google Shape;73;p40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" name="Google Shape;74;p40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7030A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" name="Google Shape;75;p40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5_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41"/>
          <p:cNvGrpSpPr/>
          <p:nvPr/>
        </p:nvGrpSpPr>
        <p:grpSpPr>
          <a:xfrm>
            <a:off x="17" y="-1018"/>
            <a:ext cx="12191974" cy="6857999"/>
            <a:chOff x="0" y="-1020"/>
            <a:chExt cx="9144001" cy="6858000"/>
          </a:xfrm>
        </p:grpSpPr>
        <p:sp>
          <p:nvSpPr>
            <p:cNvPr id="81" name="Google Shape;81;p41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2" name="Google Shape;82;p41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" name="Google Shape;83;p41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4" name="Google Shape;84;p41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5_Title Slid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2"/>
          <p:cNvGrpSpPr/>
          <p:nvPr/>
        </p:nvGrpSpPr>
        <p:grpSpPr>
          <a:xfrm>
            <a:off x="17" y="-1018"/>
            <a:ext cx="12191974" cy="6857999"/>
            <a:chOff x="0" y="-1020"/>
            <a:chExt cx="9144001" cy="6858000"/>
          </a:xfrm>
        </p:grpSpPr>
        <p:sp>
          <p:nvSpPr>
            <p:cNvPr id="89" name="Google Shape;89;p42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0" name="Google Shape;90;p42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1" name="Google Shape;91;p42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00B05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2" name="Google Shape;92;p42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2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2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42"/>
          <p:cNvSpPr/>
          <p:nvPr/>
        </p:nvSpPr>
        <p:spPr>
          <a:xfrm rot="5400000">
            <a:off x="6006010" y="-6005990"/>
            <a:ext cx="180000" cy="1219198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42"/>
          <p:cNvSpPr txBox="1"/>
          <p:nvPr/>
        </p:nvSpPr>
        <p:spPr>
          <a:xfrm>
            <a:off x="-17" y="440537"/>
            <a:ext cx="12192000" cy="1001764"/>
          </a:xfrm>
          <a:prstGeom prst="rect">
            <a:avLst/>
          </a:prstGeom>
          <a:solidFill>
            <a:srgbClr val="3F3F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6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SUMMARY</a:t>
            </a:r>
            <a:endParaRPr b="0" i="0" sz="6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2"/>
          <p:cNvGrpSpPr/>
          <p:nvPr/>
        </p:nvGrpSpPr>
        <p:grpSpPr>
          <a:xfrm>
            <a:off x="17" y="-1018"/>
            <a:ext cx="12191976" cy="6857999"/>
            <a:chOff x="0" y="-1020"/>
            <a:chExt cx="9144001" cy="6858000"/>
          </a:xfrm>
        </p:grpSpPr>
        <p:sp>
          <p:nvSpPr>
            <p:cNvPr id="105" name="Google Shape;105;p22"/>
            <p:cNvSpPr/>
            <p:nvPr/>
          </p:nvSpPr>
          <p:spPr>
            <a:xfrm>
              <a:off x="0" y="-2"/>
              <a:ext cx="135000" cy="6856982"/>
            </a:xfrm>
            <a:prstGeom prst="rect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9009000" y="-1020"/>
              <a:ext cx="135000" cy="6858000"/>
            </a:xfrm>
            <a:prstGeom prst="rect">
              <a:avLst/>
            </a:prstGeom>
            <a:solidFill>
              <a:srgbClr val="00B0F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 rot="5400000">
              <a:off x="4482001" y="2194980"/>
              <a:ext cx="180000" cy="9143999"/>
            </a:xfrm>
            <a:prstGeom prst="rect">
              <a:avLst/>
            </a:prstGeom>
            <a:solidFill>
              <a:srgbClr val="7030A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3956222" y="6677998"/>
            <a:ext cx="41148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7558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528222" y="6677998"/>
            <a:ext cx="2743200" cy="1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Relationship Id="rId4" Type="http://schemas.openxmlformats.org/officeDocument/2006/relationships/image" Target="../media/image51.png"/><Relationship Id="rId5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ites.google.com/theweald.org.uk/careersworkexperienceintranet/work-experience/year-10-work-experience" TargetMode="External"/><Relationship Id="rId4" Type="http://schemas.openxmlformats.org/officeDocument/2006/relationships/image" Target="../media/image44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ites.google.com/theweald.org.uk/careersworkexperienceintranet/work-experience/year-10-work-experience?authuser=0" TargetMode="External"/><Relationship Id="rId4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36.png"/><Relationship Id="rId6" Type="http://schemas.openxmlformats.org/officeDocument/2006/relationships/image" Target="../media/image3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KM5A5whwC3i-dnvze1At0kWYgWfSXpR0/edit?usp=sharing&amp;ouid=106134280510856688796&amp;rtpof=true&amp;sd=true" TargetMode="External"/><Relationship Id="rId4" Type="http://schemas.openxmlformats.org/officeDocument/2006/relationships/image" Target="../media/image50.png"/><Relationship Id="rId5" Type="http://schemas.openxmlformats.org/officeDocument/2006/relationships/hyperlink" Target="mailto:kobrien@theweald.org.u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8.jpg"/><Relationship Id="rId6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7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/>
          <p:nvPr/>
        </p:nvSpPr>
        <p:spPr>
          <a:xfrm>
            <a:off x="680224" y="553715"/>
            <a:ext cx="5062654" cy="3131529"/>
          </a:xfrm>
          <a:prstGeom prst="rect">
            <a:avLst/>
          </a:prstGeom>
          <a:solidFill>
            <a:srgbClr val="801727">
              <a:alpha val="87058"/>
            </a:srgbClr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t/>
            </a:r>
            <a:endParaRPr b="0" i="0" sz="8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1" name="Google Shape;161;p4"/>
          <p:cNvGrpSpPr/>
          <p:nvPr/>
        </p:nvGrpSpPr>
        <p:grpSpPr>
          <a:xfrm>
            <a:off x="640802" y="617392"/>
            <a:ext cx="5141498" cy="3101142"/>
            <a:chOff x="689723" y="636362"/>
            <a:chExt cx="4725652" cy="2752919"/>
          </a:xfrm>
        </p:grpSpPr>
        <p:sp>
          <p:nvSpPr>
            <p:cNvPr id="162" name="Google Shape;162;p4"/>
            <p:cNvSpPr txBox="1"/>
            <p:nvPr/>
          </p:nvSpPr>
          <p:spPr>
            <a:xfrm>
              <a:off x="689725" y="636362"/>
              <a:ext cx="4725650" cy="11098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00"/>
                <a:buFont typeface="Arial"/>
                <a:buNone/>
              </a:pPr>
              <a:r>
                <a:rPr b="1" i="0" lang="en-GB" sz="132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WORK</a:t>
              </a:r>
              <a:endParaRPr b="0" i="0" sz="1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689723" y="2279428"/>
              <a:ext cx="4725649" cy="11098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00"/>
                <a:buFont typeface="Arial"/>
                <a:buNone/>
              </a:pPr>
              <a:r>
                <a:rPr b="1" i="0" lang="en-GB" sz="96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LAUNCH</a:t>
              </a:r>
              <a:endParaRPr b="0" i="0" sz="6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689724" y="1535907"/>
              <a:ext cx="4725651" cy="11098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00"/>
                <a:buFont typeface="Arial"/>
                <a:buNone/>
              </a:pPr>
              <a:r>
                <a:rPr b="1" i="0" lang="en-GB" sz="66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EXPERIENCE</a:t>
              </a:r>
              <a:endParaRPr b="0" i="0" sz="7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5" name="Google Shape;165;p4"/>
          <p:cNvSpPr txBox="1"/>
          <p:nvPr/>
        </p:nvSpPr>
        <p:spPr>
          <a:xfrm>
            <a:off x="3959108" y="3822269"/>
            <a:ext cx="1823189" cy="490227"/>
          </a:xfrm>
          <a:prstGeom prst="rect">
            <a:avLst/>
          </a:prstGeom>
          <a:solidFill>
            <a:srgbClr val="801727">
              <a:alpha val="87058"/>
            </a:srgbClr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YEAR 1</a:t>
            </a:r>
            <a:r>
              <a:rPr b="1" lang="en-GB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i="0" sz="3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680225" y="3822275"/>
            <a:ext cx="2427600" cy="490200"/>
          </a:xfrm>
          <a:prstGeom prst="rect">
            <a:avLst/>
          </a:prstGeom>
          <a:solidFill>
            <a:srgbClr val="801727">
              <a:alpha val="87058"/>
            </a:srgbClr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2025-2026</a:t>
            </a:r>
            <a:endParaRPr b="1" i="0" sz="3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Graphical user interface&#10;&#10;Description automatically generated" id="167" name="Google Shape;167;p4"/>
          <p:cNvPicPr preferRelativeResize="0"/>
          <p:nvPr/>
        </p:nvPicPr>
        <p:blipFill rotWithShape="1">
          <a:blip r:embed="rId3">
            <a:alphaModFix amt="90000"/>
          </a:blip>
          <a:srcRect b="16034" l="0" r="0" t="18026"/>
          <a:stretch/>
        </p:blipFill>
        <p:spPr>
          <a:xfrm>
            <a:off x="370757" y="4352558"/>
            <a:ext cx="11451897" cy="137855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/>
          <p:nvPr/>
        </p:nvSpPr>
        <p:spPr>
          <a:xfrm>
            <a:off x="7212675" y="4494225"/>
            <a:ext cx="2427600" cy="1236900"/>
          </a:xfrm>
          <a:prstGeom prst="ellipse">
            <a:avLst/>
          </a:prstGeom>
          <a:noFill/>
          <a:ln cap="flat" cmpd="sng" w="127000">
            <a:solidFill>
              <a:schemeClr val="accent4">
                <a:alpha val="8745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FINDING WORK EXPERIENCE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2" name="Google Shape;382;p13"/>
          <p:cNvSpPr txBox="1"/>
          <p:nvPr/>
        </p:nvSpPr>
        <p:spPr>
          <a:xfrm>
            <a:off x="207816" y="1154724"/>
            <a:ext cx="117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1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3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Search</a:t>
            </a:r>
            <a:r>
              <a:rPr b="1" i="0" lang="en-GB" sz="3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</a:t>
            </a:r>
            <a:r>
              <a:rPr b="1" i="0" lang="en-GB" sz="3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local</a:t>
            </a:r>
            <a:r>
              <a:rPr b="1" i="0" lang="en-GB" sz="3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employers</a:t>
            </a:r>
            <a:r>
              <a:rPr b="1" i="0" lang="en-GB" sz="3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using </a:t>
            </a:r>
            <a:r>
              <a:rPr b="1" i="0" lang="en-GB" sz="39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Yell</a:t>
            </a:r>
            <a:r>
              <a:rPr b="1" i="0" lang="en-GB" sz="3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4778" y="2800304"/>
            <a:ext cx="9102438" cy="3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2800" y="2800304"/>
            <a:ext cx="4267543" cy="185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4035" y="2120437"/>
            <a:ext cx="8543925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FINDING WORK EXPERIENCE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580172" y="1208595"/>
            <a:ext cx="11031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You may also have </a:t>
            </a:r>
            <a:r>
              <a:rPr b="1" i="0" lang="en-GB" sz="3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contacts</a:t>
            </a:r>
            <a:r>
              <a:rPr b="1" i="0" lang="en-GB" sz="3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through your </a:t>
            </a:r>
            <a:r>
              <a:rPr b="1" i="0" lang="en-GB" sz="3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family</a:t>
            </a:r>
            <a:r>
              <a:rPr b="1" i="0" lang="en-GB" sz="3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and/or </a:t>
            </a:r>
            <a:r>
              <a:rPr b="1" i="0" lang="en-GB" sz="3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friends</a:t>
            </a:r>
            <a:r>
              <a:rPr b="1" i="0" lang="en-GB" sz="3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</a:t>
            </a:r>
            <a:r>
              <a:rPr b="1" i="0" lang="en-GB" sz="3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</a:t>
            </a:r>
            <a:r>
              <a:rPr b="1" i="0" lang="en-GB" sz="3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 work experience placement with.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troducing the Funding Flywheel - OwnersRoom" id="392" name="Google Shape;3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745" y="2415578"/>
            <a:ext cx="9312429" cy="418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4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WORK EXPERIENCE COMMUNITY DATABASE</a:t>
            </a:r>
            <a:endParaRPr b="0" i="0" sz="4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8" name="Google Shape;398;p32"/>
          <p:cNvSpPr txBox="1"/>
          <p:nvPr/>
        </p:nvSpPr>
        <p:spPr>
          <a:xfrm>
            <a:off x="461114" y="1355624"/>
            <a:ext cx="11269767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Search </a:t>
            </a:r>
            <a:r>
              <a:rPr b="1" i="0" lang="en-GB" sz="3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The Weald’s work experience community database </a:t>
            </a:r>
            <a:r>
              <a:rPr b="1" i="0" lang="en-GB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employers who are happy to consider placement requests!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569" y="5775954"/>
            <a:ext cx="11402861" cy="47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5">
            <a:alphaModFix/>
          </a:blip>
          <a:srcRect b="55262" l="0" r="0" t="0"/>
          <a:stretch/>
        </p:blipFill>
        <p:spPr>
          <a:xfrm>
            <a:off x="394569" y="2534188"/>
            <a:ext cx="11402862" cy="152531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2"/>
          <p:cNvSpPr/>
          <p:nvPr/>
        </p:nvSpPr>
        <p:spPr>
          <a:xfrm>
            <a:off x="8883239" y="3198363"/>
            <a:ext cx="1329600" cy="295800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575" y="4059500"/>
            <a:ext cx="11402848" cy="172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TEMPLATES AND EXAMPLES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8" name="Google Shape;408;p33"/>
          <p:cNvSpPr txBox="1"/>
          <p:nvPr/>
        </p:nvSpPr>
        <p:spPr>
          <a:xfrm>
            <a:off x="122375" y="1112897"/>
            <a:ext cx="118206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the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guides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and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template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on the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The Weald’s careers site 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help you with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contacting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employers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asking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them for a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work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experience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1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placement</a:t>
            </a:r>
            <a:r>
              <a:rPr b="1" i="0" lang="en-GB" sz="3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5200" y="2492200"/>
            <a:ext cx="7407574" cy="34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3"/>
          <p:cNvSpPr txBox="1"/>
          <p:nvPr/>
        </p:nvSpPr>
        <p:spPr>
          <a:xfrm>
            <a:off x="2444239" y="5780996"/>
            <a:ext cx="6909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1" lang="en-GB" sz="2200" u="sng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Be brave</a:t>
            </a:r>
            <a:r>
              <a:rPr b="1" i="1" lang="en-GB" sz="2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1" lang="en-GB" sz="2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b="1" i="1" lang="en-GB" sz="2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this is a great opportunity to practise your networking skills and build your confidence!</a:t>
            </a:r>
            <a:endParaRPr b="1" i="0" sz="22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a58dfd2e2e_1_42"/>
          <p:cNvSpPr txBox="1"/>
          <p:nvPr/>
        </p:nvSpPr>
        <p:spPr>
          <a:xfrm>
            <a:off x="817950" y="870375"/>
            <a:ext cx="11188800" cy="3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Q: What happens if we are not able to secure a placement?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The vast majority of our students find a placement without any problem as long as they start well in advance of the deadline.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Use Yell for local employers and use family/friend contacts.   Remember, this does not have to be your ‘dream job’  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All work experience builds skills, confidence and employability.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4474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Q: Can under 16s get a DBS report?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300"/>
              <a:buFont typeface="Trebuchet MS"/>
              <a:buChar char="●"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You should not require a DBS, as you will not be ‘loan working’.  You should be assigned a key worker in any setting that requires DBS and be shadowing them, so you would not be on your own and therefore do not require a DBS.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300" u="none" cap="none" strike="noStrike">
                <a:solidFill>
                  <a:srgbClr val="444746"/>
                </a:solidFill>
                <a:latin typeface="Trebuchet MS"/>
                <a:ea typeface="Trebuchet MS"/>
                <a:cs typeface="Trebuchet MS"/>
                <a:sym typeface="Trebuchet MS"/>
              </a:rPr>
              <a:t>Q: </a:t>
            </a: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Do the students have a unifrog login already ?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300"/>
              <a:buFont typeface="Trebuchet MS"/>
              <a:buChar char="●"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Yes, Weald students should have a log in already.  If there are any problems with this, please email </a:t>
            </a:r>
            <a:r>
              <a:rPr b="1" i="0" lang="en-GB" sz="1300" u="sng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careers@theweald.org.uk</a:t>
            </a:r>
            <a:endParaRPr b="1" i="0" sz="1300" u="sng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Q: Do Employer and Parent permission also need to be done by 23rd April 2026?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300"/>
              <a:buFont typeface="Trebuchet MS"/>
              <a:buChar char="●"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    Yes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300" u="none" cap="none" strike="noStrike">
                <a:solidFill>
                  <a:srgbClr val="444746"/>
                </a:solidFill>
                <a:latin typeface="Trebuchet MS"/>
                <a:ea typeface="Trebuchet MS"/>
                <a:cs typeface="Trebuchet MS"/>
                <a:sym typeface="Trebuchet MS"/>
              </a:rPr>
              <a:t>Q: </a:t>
            </a: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How many hours do they need to do per day?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300"/>
              <a:buFont typeface="Trebuchet MS"/>
              <a:buChar char="●"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Whatever a ‘typical working day’ is for that work place (ie could be 8am-4pm, could have a later start 10am-6pm etc)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300" u="none" cap="none" strike="noStrike">
                <a:solidFill>
                  <a:srgbClr val="444746"/>
                </a:solidFill>
                <a:latin typeface="Trebuchet MS"/>
                <a:ea typeface="Trebuchet MS"/>
                <a:cs typeface="Trebuchet MS"/>
                <a:sym typeface="Trebuchet MS"/>
              </a:rPr>
              <a:t>Q: </a:t>
            </a: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Is there any type of placement a child is not allowed to work ?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300"/>
              <a:buFont typeface="Trebuchet MS"/>
              <a:buChar char="●"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All work experience providers need to have Employer’s Liability Insurance.  Self-employed placements are not recommended for this reason.  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Q: If we have found work experience and had it confirmed, where do we update this so it flows through the system?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300"/>
              <a:buFont typeface="Trebuchet MS"/>
              <a:buChar char="●"/>
            </a:pPr>
            <a:r>
              <a:rPr b="1" i="0" lang="en-GB" sz="1300" u="none" cap="none" strike="noStrike">
                <a:solidFill>
                  <a:srgbClr val="1F1F1F"/>
                </a:solidFill>
                <a:latin typeface="Trebuchet MS"/>
                <a:ea typeface="Trebuchet MS"/>
                <a:cs typeface="Trebuchet MS"/>
                <a:sym typeface="Trebuchet MS"/>
              </a:rPr>
              <a:t>Via Unifrog</a:t>
            </a:r>
            <a:endParaRPr b="1" i="0" sz="1300" u="none" cap="none" strike="noStrike">
              <a:solidFill>
                <a:srgbClr val="1F1F1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447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1F1F1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3a58dfd2e2e_1_42"/>
          <p:cNvSpPr txBox="1"/>
          <p:nvPr/>
        </p:nvSpPr>
        <p:spPr>
          <a:xfrm>
            <a:off x="734025" y="188750"/>
            <a:ext cx="86091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FAQ’s</a:t>
            </a:r>
            <a:r>
              <a:rPr b="0" i="0" lang="en-GB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0" i="0" sz="28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b24ffa481f_0_0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YEAR 1</a:t>
            </a:r>
            <a:r>
              <a:rPr b="1" lang="en-GB" sz="5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WORK EXPERIENCE 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4" name="Google Shape;424;g2b24ffa481f_0_0"/>
          <p:cNvSpPr txBox="1"/>
          <p:nvPr/>
        </p:nvSpPr>
        <p:spPr>
          <a:xfrm>
            <a:off x="1216400" y="1698775"/>
            <a:ext cx="9972300" cy="41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Good Luck!</a:t>
            </a:r>
            <a:endParaRPr b="1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require any support then please speak to Mrs Goodlad B30 or email careers@theweald.org.uk </a:t>
            </a:r>
            <a:endParaRPr b="1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7"/>
          <p:cNvGrpSpPr/>
          <p:nvPr/>
        </p:nvGrpSpPr>
        <p:grpSpPr>
          <a:xfrm>
            <a:off x="5721765" y="4663420"/>
            <a:ext cx="5948495" cy="1827918"/>
            <a:chOff x="5721765" y="4663420"/>
            <a:chExt cx="5948495" cy="1827918"/>
          </a:xfrm>
        </p:grpSpPr>
        <p:pic>
          <p:nvPicPr>
            <p:cNvPr descr="Line arrow: Counter-clockwise curve with solid fill" id="174" name="Google Shape;17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846184">
              <a:off x="5948097" y="4889752"/>
              <a:ext cx="1188000" cy="11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7"/>
            <p:cNvSpPr txBox="1"/>
            <p:nvPr/>
          </p:nvSpPr>
          <p:spPr>
            <a:xfrm>
              <a:off x="6986513" y="5613905"/>
              <a:ext cx="4427100" cy="6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Allowing you to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try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vocational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preference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to help you make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realistic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and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informed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post-18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decisions</a:t>
              </a:r>
              <a:endParaRPr b="1" i="1" sz="16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Shape&#10;&#10;Description automatically generated with low confidence" id="176" name="Google Shape;176;p17"/>
            <p:cNvPicPr preferRelativeResize="0"/>
            <p:nvPr/>
          </p:nvPicPr>
          <p:blipFill rotWithShape="1">
            <a:blip r:embed="rId4">
              <a:alphaModFix/>
            </a:blip>
            <a:srcRect b="14861" l="22840" r="23579" t="14698"/>
            <a:stretch/>
          </p:blipFill>
          <p:spPr>
            <a:xfrm>
              <a:off x="11245809" y="5933338"/>
              <a:ext cx="424451" cy="5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177;p17"/>
          <p:cNvGrpSpPr/>
          <p:nvPr/>
        </p:nvGrpSpPr>
        <p:grpSpPr>
          <a:xfrm>
            <a:off x="7430014" y="3620120"/>
            <a:ext cx="4328888" cy="1846610"/>
            <a:chOff x="7430014" y="3620120"/>
            <a:chExt cx="4328888" cy="1846610"/>
          </a:xfrm>
        </p:grpSpPr>
        <p:pic>
          <p:nvPicPr>
            <p:cNvPr descr="Line arrow: Straight with solid fill" id="178" name="Google Shape;17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283864">
              <a:off x="7605785" y="3795891"/>
              <a:ext cx="1188000" cy="11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7"/>
            <p:cNvSpPr txBox="1"/>
            <p:nvPr/>
          </p:nvSpPr>
          <p:spPr>
            <a:xfrm>
              <a:off x="8601402" y="4160313"/>
              <a:ext cx="3157500" cy="1077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Equipping you with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work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experience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and a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potential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referee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for your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CV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and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future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education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training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and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employment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applications</a:t>
              </a:r>
              <a:endParaRPr b="1" i="1" sz="16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Shape&#10;&#10;Description automatically generated with low confidence" id="180" name="Google Shape;180;p17"/>
            <p:cNvPicPr preferRelativeResize="0"/>
            <p:nvPr/>
          </p:nvPicPr>
          <p:blipFill rotWithShape="1">
            <a:blip r:embed="rId6">
              <a:alphaModFix/>
            </a:blip>
            <a:srcRect b="20036" l="26255" r="25827" t="20462"/>
            <a:stretch/>
          </p:blipFill>
          <p:spPr>
            <a:xfrm>
              <a:off x="8397453" y="4922549"/>
              <a:ext cx="438249" cy="5441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" name="Google Shape;181;p17"/>
          <p:cNvGrpSpPr/>
          <p:nvPr/>
        </p:nvGrpSpPr>
        <p:grpSpPr>
          <a:xfrm>
            <a:off x="6898570" y="2900072"/>
            <a:ext cx="4839642" cy="1406923"/>
            <a:chOff x="6898570" y="2900072"/>
            <a:chExt cx="4839642" cy="1406923"/>
          </a:xfrm>
        </p:grpSpPr>
        <p:pic>
          <p:nvPicPr>
            <p:cNvPr descr="Line arrow: Straight with solid fill" id="182" name="Google Shape;182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-712066">
              <a:off x="7008031" y="3009533"/>
              <a:ext cx="1188000" cy="11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7"/>
            <p:cNvSpPr txBox="1"/>
            <p:nvPr/>
          </p:nvSpPr>
          <p:spPr>
            <a:xfrm>
              <a:off x="8167024" y="2951947"/>
              <a:ext cx="2806200" cy="88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Enabling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opportunities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for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professional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personal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and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social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development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0" i="1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(including </a:t>
              </a:r>
              <a:r>
                <a:rPr b="0" i="1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self-reflection</a:t>
              </a:r>
              <a:r>
                <a:rPr b="0" i="1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hape&#10;&#10;Description automatically generated with low confidence" id="184" name="Google Shape;184;p17"/>
            <p:cNvPicPr preferRelativeResize="0"/>
            <p:nvPr/>
          </p:nvPicPr>
          <p:blipFill rotWithShape="1">
            <a:blip r:embed="rId7">
              <a:alphaModFix/>
            </a:blip>
            <a:srcRect b="25811" l="15522" r="16500" t="25810"/>
            <a:stretch/>
          </p:blipFill>
          <p:spPr>
            <a:xfrm>
              <a:off x="10954092" y="3466053"/>
              <a:ext cx="784120" cy="5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" name="Google Shape;185;p17"/>
          <p:cNvGrpSpPr/>
          <p:nvPr/>
        </p:nvGrpSpPr>
        <p:grpSpPr>
          <a:xfrm>
            <a:off x="6115758" y="1843279"/>
            <a:ext cx="5622454" cy="1677860"/>
            <a:chOff x="6115758" y="1843279"/>
            <a:chExt cx="5622454" cy="1677860"/>
          </a:xfrm>
        </p:grpSpPr>
        <p:pic>
          <p:nvPicPr>
            <p:cNvPr descr="Line arrow: Counter-clockwise curve with solid fill" id="186" name="Google Shape;186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2523045">
              <a:off x="6360688" y="2088209"/>
              <a:ext cx="1188000" cy="11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7"/>
            <p:cNvSpPr txBox="1"/>
            <p:nvPr/>
          </p:nvSpPr>
          <p:spPr>
            <a:xfrm>
              <a:off x="7450255" y="2051444"/>
              <a:ext cx="3851700" cy="720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Providing an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opportunity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to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experience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success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outside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of the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classroom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and in a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work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environment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hape&#10;&#10;Description automatically generated with low confidence" id="188" name="Google Shape;188;p17"/>
            <p:cNvPicPr preferRelativeResize="0"/>
            <p:nvPr/>
          </p:nvPicPr>
          <p:blipFill rotWithShape="1">
            <a:blip r:embed="rId8">
              <a:alphaModFix/>
            </a:blip>
            <a:srcRect b="15139" l="17376" r="17087" t="14698"/>
            <a:stretch/>
          </p:blipFill>
          <p:spPr>
            <a:xfrm>
              <a:off x="11217027" y="1943867"/>
              <a:ext cx="521185" cy="5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17"/>
          <p:cNvGrpSpPr/>
          <p:nvPr/>
        </p:nvGrpSpPr>
        <p:grpSpPr>
          <a:xfrm>
            <a:off x="919377" y="4757043"/>
            <a:ext cx="5129578" cy="1640664"/>
            <a:chOff x="919377" y="4757043"/>
            <a:chExt cx="5129578" cy="1640664"/>
          </a:xfrm>
        </p:grpSpPr>
        <p:sp>
          <p:nvSpPr>
            <p:cNvPr id="190" name="Google Shape;190;p17"/>
            <p:cNvSpPr txBox="1"/>
            <p:nvPr/>
          </p:nvSpPr>
          <p:spPr>
            <a:xfrm>
              <a:off x="1440017" y="5608965"/>
              <a:ext cx="3309600" cy="683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Helping you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understand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how your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school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studies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are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relevant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and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useful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in the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workplace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Line arrow: Counter-clockwise curve with solid fill" id="191" name="Google Shape;191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8846184">
              <a:off x="4634623" y="4983375"/>
              <a:ext cx="1188000" cy="11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 with low confidence" id="192" name="Google Shape;192;p17"/>
            <p:cNvPicPr preferRelativeResize="0"/>
            <p:nvPr/>
          </p:nvPicPr>
          <p:blipFill rotWithShape="1">
            <a:blip r:embed="rId9">
              <a:alphaModFix/>
            </a:blip>
            <a:srcRect b="14442" l="16243" r="16496" t="13472"/>
            <a:stretch/>
          </p:blipFill>
          <p:spPr>
            <a:xfrm>
              <a:off x="919377" y="5659031"/>
              <a:ext cx="520640" cy="5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17"/>
          <p:cNvGrpSpPr/>
          <p:nvPr/>
        </p:nvGrpSpPr>
        <p:grpSpPr>
          <a:xfrm>
            <a:off x="390240" y="4083173"/>
            <a:ext cx="4616925" cy="1438312"/>
            <a:chOff x="245465" y="4080493"/>
            <a:chExt cx="4616925" cy="1438312"/>
          </a:xfrm>
        </p:grpSpPr>
        <p:pic>
          <p:nvPicPr>
            <p:cNvPr descr="Line arrow: Straight with solid fill" id="194" name="Google Shape;194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92942">
              <a:off x="3581258" y="4173625"/>
              <a:ext cx="1188000" cy="11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17"/>
            <p:cNvSpPr txBox="1"/>
            <p:nvPr/>
          </p:nvSpPr>
          <p:spPr>
            <a:xfrm>
              <a:off x="433207" y="4334926"/>
              <a:ext cx="3201600" cy="88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Giving an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insight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into the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knowledge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skills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and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qualities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required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for particular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jobs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industries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and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employers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hape&#10;&#10;Description automatically generated with low confidence" id="196" name="Google Shape;196;p17"/>
            <p:cNvPicPr preferRelativeResize="0"/>
            <p:nvPr/>
          </p:nvPicPr>
          <p:blipFill rotWithShape="1">
            <a:blip r:embed="rId10">
              <a:alphaModFix/>
            </a:blip>
            <a:srcRect b="18211" l="20800" r="20815" t="17360"/>
            <a:stretch/>
          </p:blipFill>
          <p:spPr>
            <a:xfrm>
              <a:off x="245465" y="4960805"/>
              <a:ext cx="505684" cy="5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17"/>
          <p:cNvGrpSpPr/>
          <p:nvPr/>
        </p:nvGrpSpPr>
        <p:grpSpPr>
          <a:xfrm>
            <a:off x="506706" y="3049391"/>
            <a:ext cx="4375530" cy="1526214"/>
            <a:chOff x="506706" y="3049391"/>
            <a:chExt cx="4375530" cy="1526214"/>
          </a:xfrm>
        </p:grpSpPr>
        <p:pic>
          <p:nvPicPr>
            <p:cNvPr descr="Line arrow: Straight with solid fill" id="198" name="Google Shape;19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869708">
              <a:off x="3564467" y="3257836"/>
              <a:ext cx="1188000" cy="11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7"/>
            <p:cNvSpPr txBox="1"/>
            <p:nvPr/>
          </p:nvSpPr>
          <p:spPr>
            <a:xfrm>
              <a:off x="789029" y="3335759"/>
              <a:ext cx="2784000" cy="6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Preparing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for the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world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of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work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including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developing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employability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skills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hape&#10;&#10;Description automatically generated with low confidence" id="200" name="Google Shape;200;p17"/>
            <p:cNvPicPr preferRelativeResize="0"/>
            <p:nvPr/>
          </p:nvPicPr>
          <p:blipFill rotWithShape="1">
            <a:blip r:embed="rId11">
              <a:alphaModFix/>
            </a:blip>
            <a:srcRect b="14440" l="13211" r="13467" t="14698"/>
            <a:stretch/>
          </p:blipFill>
          <p:spPr>
            <a:xfrm>
              <a:off x="506706" y="3049391"/>
              <a:ext cx="558783" cy="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17"/>
          <p:cNvGrpSpPr/>
          <p:nvPr/>
        </p:nvGrpSpPr>
        <p:grpSpPr>
          <a:xfrm>
            <a:off x="551912" y="2024778"/>
            <a:ext cx="4909693" cy="1677860"/>
            <a:chOff x="551912" y="2024778"/>
            <a:chExt cx="4909693" cy="1677860"/>
          </a:xfrm>
        </p:grpSpPr>
        <p:pic>
          <p:nvPicPr>
            <p:cNvPr descr="Line arrow: Counter-clockwise curve with solid fill" id="202" name="Google Shape;20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523045">
              <a:off x="4028675" y="2269708"/>
              <a:ext cx="1188000" cy="11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7"/>
            <p:cNvSpPr txBox="1"/>
            <p:nvPr/>
          </p:nvSpPr>
          <p:spPr>
            <a:xfrm>
              <a:off x="892376" y="2297070"/>
              <a:ext cx="3234600" cy="6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Enhancing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knowledge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of the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demands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and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expectations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of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working</a:t>
              </a:r>
              <a:r>
                <a:rPr b="1" i="0" lang="en-GB" sz="16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GB" sz="1600" u="none" cap="none" strike="noStrike">
                  <a:solidFill>
                    <a:schemeClr val="accent3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life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hape&#10;&#10;Description automatically generated with low confidence" id="204" name="Google Shape;204;p17"/>
            <p:cNvPicPr preferRelativeResize="0"/>
            <p:nvPr/>
          </p:nvPicPr>
          <p:blipFill rotWithShape="1">
            <a:blip r:embed="rId12">
              <a:alphaModFix/>
            </a:blip>
            <a:srcRect b="22360" l="17782" r="17781" t="22500"/>
            <a:stretch/>
          </p:blipFill>
          <p:spPr>
            <a:xfrm flipH="1">
              <a:off x="551912" y="2042529"/>
              <a:ext cx="558000" cy="4774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17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BENEFITS OF WORK EXPERIENCE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6" name="Google Shape;206;p17"/>
          <p:cNvGrpSpPr/>
          <p:nvPr/>
        </p:nvGrpSpPr>
        <p:grpSpPr>
          <a:xfrm>
            <a:off x="4003014" y="2546405"/>
            <a:ext cx="3934327" cy="3021064"/>
            <a:chOff x="3994484" y="2489400"/>
            <a:chExt cx="3934327" cy="3021064"/>
          </a:xfrm>
        </p:grpSpPr>
        <p:pic>
          <p:nvPicPr>
            <p:cNvPr descr="Shape&#10;&#10;Description automatically generated with low confidence" id="207" name="Google Shape;207;p17"/>
            <p:cNvPicPr preferRelativeResize="0"/>
            <p:nvPr/>
          </p:nvPicPr>
          <p:blipFill rotWithShape="1">
            <a:blip r:embed="rId13">
              <a:alphaModFix/>
            </a:blip>
            <a:srcRect b="28488" l="21012" r="21617" t="27461"/>
            <a:stretch/>
          </p:blipFill>
          <p:spPr>
            <a:xfrm>
              <a:off x="3994484" y="2489400"/>
              <a:ext cx="3934327" cy="3021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17"/>
            <p:cNvSpPr txBox="1"/>
            <p:nvPr/>
          </p:nvSpPr>
          <p:spPr>
            <a:xfrm>
              <a:off x="4468504" y="3290171"/>
              <a:ext cx="2840700" cy="11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WORK EXPERIENCE BENEFITS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17"/>
          <p:cNvSpPr txBox="1"/>
          <p:nvPr/>
        </p:nvSpPr>
        <p:spPr>
          <a:xfrm>
            <a:off x="224010" y="1243631"/>
            <a:ext cx="1174398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</a:t>
            </a:r>
            <a:r>
              <a:rPr b="1" i="0" lang="en-GB" sz="32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benefits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of </a:t>
            </a:r>
            <a:r>
              <a:rPr b="1" i="0" lang="en-GB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undertaking</a:t>
            </a:r>
            <a:r>
              <a:rPr b="1" i="0" lang="en-GB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2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work</a:t>
            </a:r>
            <a:r>
              <a:rPr b="1" i="0" lang="en-GB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2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experience</a:t>
            </a:r>
            <a:r>
              <a:rPr b="1" i="0" lang="en-GB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rgbClr val="00B0F0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YEAR 1</a:t>
            </a:r>
            <a:r>
              <a:rPr b="1" lang="en-GB" sz="5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WORK EXPERIENCE ROADMAP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284774" y="1256741"/>
            <a:ext cx="116208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3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year, Year 12 Work Experience Week is:</a:t>
            </a:r>
            <a:br>
              <a:rPr b="1" i="0" lang="en-GB" sz="3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en-GB" sz="3400" u="none" cap="none" strike="noStrike">
                <a:solidFill>
                  <a:srgbClr val="AB1F34"/>
                </a:solidFill>
                <a:latin typeface="Trebuchet MS"/>
                <a:ea typeface="Trebuchet MS"/>
                <a:cs typeface="Trebuchet MS"/>
                <a:sym typeface="Trebuchet MS"/>
              </a:rPr>
              <a:t>Monday </a:t>
            </a:r>
            <a:r>
              <a:rPr b="1" lang="en-GB" sz="3400">
                <a:solidFill>
                  <a:srgbClr val="AB1F34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r>
            <a:r>
              <a:rPr b="1" i="0" lang="en-GB" sz="3400" u="none" cap="none" strike="noStrike">
                <a:solidFill>
                  <a:srgbClr val="AB1F34"/>
                </a:solidFill>
                <a:latin typeface="Trebuchet MS"/>
                <a:ea typeface="Trebuchet MS"/>
                <a:cs typeface="Trebuchet MS"/>
                <a:sym typeface="Trebuchet MS"/>
              </a:rPr>
              <a:t>th June - Friday </a:t>
            </a:r>
            <a:r>
              <a:rPr b="1" lang="en-GB" sz="3400">
                <a:solidFill>
                  <a:srgbClr val="AB1F34"/>
                </a:solidFill>
                <a:latin typeface="Trebuchet MS"/>
                <a:ea typeface="Trebuchet MS"/>
                <a:cs typeface="Trebuchet MS"/>
                <a:sym typeface="Trebuchet MS"/>
              </a:rPr>
              <a:t>12th June</a:t>
            </a:r>
            <a:r>
              <a:rPr b="1" i="0" lang="en-GB" sz="3400" u="none" cap="none" strike="noStrike">
                <a:solidFill>
                  <a:srgbClr val="AB1F34"/>
                </a:solidFill>
                <a:latin typeface="Trebuchet MS"/>
                <a:ea typeface="Trebuchet MS"/>
                <a:cs typeface="Trebuchet MS"/>
                <a:sym typeface="Trebuchet MS"/>
              </a:rPr>
              <a:t> 2026</a:t>
            </a:r>
            <a:endParaRPr b="0" i="0" sz="3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16" name="Google Shape;216;p27"/>
          <p:cNvGrpSpPr/>
          <p:nvPr/>
        </p:nvGrpSpPr>
        <p:grpSpPr>
          <a:xfrm>
            <a:off x="0" y="4013150"/>
            <a:ext cx="12191956" cy="740060"/>
            <a:chOff x="44" y="3038372"/>
            <a:chExt cx="7130215" cy="432809"/>
          </a:xfrm>
        </p:grpSpPr>
        <p:sp>
          <p:nvSpPr>
            <p:cNvPr id="217" name="Google Shape;217;p27"/>
            <p:cNvSpPr/>
            <p:nvPr/>
          </p:nvSpPr>
          <p:spPr>
            <a:xfrm>
              <a:off x="44" y="3038372"/>
              <a:ext cx="7130215" cy="432809"/>
            </a:xfrm>
            <a:custGeom>
              <a:rect b="b" l="l" r="r" t="t"/>
              <a:pathLst>
                <a:path extrusionOk="0" h="432809" w="7130215">
                  <a:moveTo>
                    <a:pt x="0" y="0"/>
                  </a:moveTo>
                  <a:lnTo>
                    <a:pt x="7130215" y="0"/>
                  </a:lnTo>
                  <a:lnTo>
                    <a:pt x="7130215" y="432809"/>
                  </a:lnTo>
                  <a:lnTo>
                    <a:pt x="0" y="432809"/>
                  </a:lnTo>
                  <a:close/>
                </a:path>
              </a:pathLst>
            </a:custGeom>
            <a:solidFill>
              <a:srgbClr val="595959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166614" y="3232887"/>
              <a:ext cx="2683297" cy="43733"/>
            </a:xfrm>
            <a:custGeom>
              <a:rect b="b" l="l" r="r" t="t"/>
              <a:pathLst>
                <a:path extrusionOk="0" h="1025" w="62890">
                  <a:moveTo>
                    <a:pt x="1" y="1"/>
                  </a:moveTo>
                  <a:lnTo>
                    <a:pt x="1" y="1025"/>
                  </a:lnTo>
                  <a:lnTo>
                    <a:pt x="3692" y="1025"/>
                  </a:lnTo>
                  <a:lnTo>
                    <a:pt x="3692" y="1"/>
                  </a:lnTo>
                  <a:close/>
                  <a:moveTo>
                    <a:pt x="9859" y="1"/>
                  </a:moveTo>
                  <a:lnTo>
                    <a:pt x="9859" y="1025"/>
                  </a:lnTo>
                  <a:lnTo>
                    <a:pt x="13562" y="1025"/>
                  </a:lnTo>
                  <a:lnTo>
                    <a:pt x="13562" y="1"/>
                  </a:lnTo>
                  <a:close/>
                  <a:moveTo>
                    <a:pt x="19730" y="1"/>
                  </a:moveTo>
                  <a:lnTo>
                    <a:pt x="19730" y="1025"/>
                  </a:lnTo>
                  <a:lnTo>
                    <a:pt x="23432" y="1025"/>
                  </a:lnTo>
                  <a:lnTo>
                    <a:pt x="23432" y="1"/>
                  </a:lnTo>
                  <a:close/>
                  <a:moveTo>
                    <a:pt x="29600" y="1"/>
                  </a:moveTo>
                  <a:lnTo>
                    <a:pt x="29600" y="1025"/>
                  </a:lnTo>
                  <a:lnTo>
                    <a:pt x="33303" y="1025"/>
                  </a:lnTo>
                  <a:lnTo>
                    <a:pt x="33303" y="1"/>
                  </a:lnTo>
                  <a:close/>
                  <a:moveTo>
                    <a:pt x="39470" y="1"/>
                  </a:moveTo>
                  <a:lnTo>
                    <a:pt x="39470" y="1025"/>
                  </a:lnTo>
                  <a:lnTo>
                    <a:pt x="43173" y="1025"/>
                  </a:lnTo>
                  <a:lnTo>
                    <a:pt x="43173" y="1"/>
                  </a:lnTo>
                  <a:close/>
                  <a:moveTo>
                    <a:pt x="49340" y="1"/>
                  </a:moveTo>
                  <a:lnTo>
                    <a:pt x="49340" y="1025"/>
                  </a:lnTo>
                  <a:lnTo>
                    <a:pt x="53019" y="1025"/>
                  </a:lnTo>
                  <a:lnTo>
                    <a:pt x="53019" y="1"/>
                  </a:lnTo>
                  <a:close/>
                  <a:moveTo>
                    <a:pt x="59187" y="1"/>
                  </a:moveTo>
                  <a:lnTo>
                    <a:pt x="59187" y="1025"/>
                  </a:lnTo>
                  <a:lnTo>
                    <a:pt x="62890" y="1025"/>
                  </a:lnTo>
                  <a:lnTo>
                    <a:pt x="628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3082006" y="3232887"/>
              <a:ext cx="3952284" cy="43733"/>
            </a:xfrm>
            <a:custGeom>
              <a:rect b="b" l="l" r="r" t="t"/>
              <a:pathLst>
                <a:path extrusionOk="0" h="1025" w="92632">
                  <a:moveTo>
                    <a:pt x="1" y="1"/>
                  </a:moveTo>
                  <a:lnTo>
                    <a:pt x="1" y="1025"/>
                  </a:lnTo>
                  <a:lnTo>
                    <a:pt x="3728" y="1025"/>
                  </a:lnTo>
                  <a:lnTo>
                    <a:pt x="3728" y="1"/>
                  </a:lnTo>
                  <a:close/>
                  <a:moveTo>
                    <a:pt x="9895" y="1"/>
                  </a:moveTo>
                  <a:lnTo>
                    <a:pt x="9895" y="1025"/>
                  </a:lnTo>
                  <a:lnTo>
                    <a:pt x="13598" y="1025"/>
                  </a:lnTo>
                  <a:lnTo>
                    <a:pt x="13598" y="1"/>
                  </a:lnTo>
                  <a:close/>
                  <a:moveTo>
                    <a:pt x="19789" y="1"/>
                  </a:moveTo>
                  <a:lnTo>
                    <a:pt x="19789" y="1025"/>
                  </a:lnTo>
                  <a:lnTo>
                    <a:pt x="23480" y="1025"/>
                  </a:lnTo>
                  <a:lnTo>
                    <a:pt x="23480" y="1"/>
                  </a:lnTo>
                  <a:close/>
                  <a:moveTo>
                    <a:pt x="29659" y="1"/>
                  </a:moveTo>
                  <a:lnTo>
                    <a:pt x="29659" y="1025"/>
                  </a:lnTo>
                  <a:lnTo>
                    <a:pt x="33350" y="1025"/>
                  </a:lnTo>
                  <a:lnTo>
                    <a:pt x="33350" y="1"/>
                  </a:lnTo>
                  <a:close/>
                  <a:moveTo>
                    <a:pt x="39518" y="1"/>
                  </a:moveTo>
                  <a:lnTo>
                    <a:pt x="39518" y="1025"/>
                  </a:lnTo>
                  <a:lnTo>
                    <a:pt x="43244" y="1025"/>
                  </a:lnTo>
                  <a:lnTo>
                    <a:pt x="43244" y="1"/>
                  </a:lnTo>
                  <a:close/>
                  <a:moveTo>
                    <a:pt x="49412" y="1"/>
                  </a:moveTo>
                  <a:lnTo>
                    <a:pt x="49412" y="1025"/>
                  </a:lnTo>
                  <a:lnTo>
                    <a:pt x="53115" y="1025"/>
                  </a:lnTo>
                  <a:lnTo>
                    <a:pt x="53115" y="1"/>
                  </a:lnTo>
                  <a:close/>
                  <a:moveTo>
                    <a:pt x="59282" y="1"/>
                  </a:moveTo>
                  <a:lnTo>
                    <a:pt x="59282" y="1025"/>
                  </a:lnTo>
                  <a:lnTo>
                    <a:pt x="62985" y="1025"/>
                  </a:lnTo>
                  <a:lnTo>
                    <a:pt x="62985" y="1"/>
                  </a:lnTo>
                  <a:close/>
                  <a:moveTo>
                    <a:pt x="69152" y="1"/>
                  </a:moveTo>
                  <a:lnTo>
                    <a:pt x="69152" y="1025"/>
                  </a:lnTo>
                  <a:lnTo>
                    <a:pt x="72879" y="1025"/>
                  </a:lnTo>
                  <a:lnTo>
                    <a:pt x="72879" y="1"/>
                  </a:lnTo>
                  <a:close/>
                  <a:moveTo>
                    <a:pt x="79047" y="1"/>
                  </a:moveTo>
                  <a:lnTo>
                    <a:pt x="79047" y="1025"/>
                  </a:lnTo>
                  <a:lnTo>
                    <a:pt x="82749" y="1025"/>
                  </a:lnTo>
                  <a:lnTo>
                    <a:pt x="82749" y="1"/>
                  </a:lnTo>
                  <a:close/>
                  <a:moveTo>
                    <a:pt x="88917" y="1"/>
                  </a:moveTo>
                  <a:lnTo>
                    <a:pt x="88917" y="1025"/>
                  </a:lnTo>
                  <a:lnTo>
                    <a:pt x="92632" y="1025"/>
                  </a:lnTo>
                  <a:lnTo>
                    <a:pt x="926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20" name="Google Shape;220;p27"/>
          <p:cNvGrpSpPr/>
          <p:nvPr/>
        </p:nvGrpSpPr>
        <p:grpSpPr>
          <a:xfrm>
            <a:off x="446627" y="2649636"/>
            <a:ext cx="4099334" cy="2392555"/>
            <a:chOff x="446627" y="2649636"/>
            <a:chExt cx="4099334" cy="2392555"/>
          </a:xfrm>
        </p:grpSpPr>
        <p:cxnSp>
          <p:nvCxnSpPr>
            <p:cNvPr id="221" name="Google Shape;221;p27"/>
            <p:cNvCxnSpPr>
              <a:stCxn id="222" idx="0"/>
              <a:endCxn id="223" idx="2"/>
            </p:cNvCxnSpPr>
            <p:nvPr/>
          </p:nvCxnSpPr>
          <p:spPr>
            <a:xfrm flipH="1" rot="5400000">
              <a:off x="2847300" y="2876371"/>
              <a:ext cx="591600" cy="1697100"/>
            </a:xfrm>
            <a:prstGeom prst="bentConnector3">
              <a:avLst>
                <a:gd fmla="val 48415" name="adj1"/>
              </a:avLst>
            </a:prstGeom>
            <a:noFill/>
            <a:ln cap="flat" cmpd="sng" w="38100">
              <a:solidFill>
                <a:srgbClr val="B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224" name="Google Shape;224;p27"/>
            <p:cNvGrpSpPr/>
            <p:nvPr/>
          </p:nvGrpSpPr>
          <p:grpSpPr>
            <a:xfrm>
              <a:off x="446627" y="2649636"/>
              <a:ext cx="3695867" cy="779364"/>
              <a:chOff x="1228375" y="3548800"/>
              <a:chExt cx="1402200" cy="947227"/>
            </a:xfrm>
          </p:grpSpPr>
          <p:sp>
            <p:nvSpPr>
              <p:cNvPr id="223" name="Google Shape;223;p27"/>
              <p:cNvSpPr/>
              <p:nvPr/>
            </p:nvSpPr>
            <p:spPr>
              <a:xfrm>
                <a:off x="1228375" y="3620950"/>
                <a:ext cx="1402200" cy="875077"/>
              </a:xfrm>
              <a:prstGeom prst="roundRect">
                <a:avLst>
                  <a:gd fmla="val 16667" name="adj"/>
                </a:avLst>
              </a:prstGeom>
              <a:solidFill>
                <a:srgbClr val="FFCCCC"/>
              </a:solidFill>
              <a:ln cap="flat" cmpd="sng" w="38100">
                <a:solidFill>
                  <a:srgbClr val="B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36000" lIns="36000" spcFirstLastPara="1" rIns="36000" wrap="square" tIns="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Deadline to submit </a:t>
                </a:r>
                <a:r>
                  <a:rPr b="1" i="0" lang="en-GB" sz="1400" u="none" cap="none" strike="noStrike">
                    <a:solidFill>
                      <a:srgbClr val="22C88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Unifrog placement form</a:t>
                </a:r>
                <a:r>
                  <a:rPr b="1" i="0" lang="en-GB" sz="1400" u="none" cap="none" strike="noStrike">
                    <a:solidFill>
                      <a:srgbClr val="4B9E7E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 </a:t>
                </a:r>
                <a:r>
                  <a:rPr b="0" i="1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(student, employer, </a:t>
                </a:r>
                <a:r>
                  <a:rPr b="0" i="1" lang="en-GB" sz="1400" u="sng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and</a:t>
                </a:r>
                <a:r>
                  <a:rPr b="0" i="1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 parent sections)</a:t>
                </a:r>
                <a: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1228375" y="3548800"/>
                <a:ext cx="1402200" cy="339600"/>
              </a:xfrm>
              <a:prstGeom prst="roundRect">
                <a:avLst>
                  <a:gd fmla="val 16667" name="adj"/>
                </a:avLst>
              </a:prstGeom>
              <a:solidFill>
                <a:schemeClr val="accent2"/>
              </a:solidFill>
              <a:ln cap="flat" cmpd="sng" w="38100">
                <a:solidFill>
                  <a:srgbClr val="B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36000" spcFirstLastPara="1" rIns="36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en-GB" sz="1600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Thursday 23</a:t>
                </a:r>
                <a:r>
                  <a:rPr b="1" lang="en-GB" sz="1600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r</a:t>
                </a:r>
                <a:r>
                  <a:rPr b="1" i="0" lang="en-GB" sz="1600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 April 2026</a:t>
                </a:r>
                <a:endParaRPr b="1" i="0" sz="12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226" name="Google Shape;226;p27"/>
            <p:cNvGrpSpPr/>
            <p:nvPr/>
          </p:nvGrpSpPr>
          <p:grpSpPr>
            <a:xfrm>
              <a:off x="3317782" y="3814012"/>
              <a:ext cx="1228179" cy="1228179"/>
              <a:chOff x="2025085" y="3433543"/>
              <a:chExt cx="1228179" cy="1228179"/>
            </a:xfrm>
          </p:grpSpPr>
          <p:sp>
            <p:nvSpPr>
              <p:cNvPr id="227" name="Google Shape;227;p27"/>
              <p:cNvSpPr/>
              <p:nvPr/>
            </p:nvSpPr>
            <p:spPr>
              <a:xfrm>
                <a:off x="2025085" y="3433543"/>
                <a:ext cx="1228179" cy="1228179"/>
              </a:xfrm>
              <a:custGeom>
                <a:rect b="b" l="l" r="r" t="t"/>
                <a:pathLst>
                  <a:path extrusionOk="0" h="22599" w="22599">
                    <a:moveTo>
                      <a:pt x="11312" y="1"/>
                    </a:moveTo>
                    <a:cubicBezTo>
                      <a:pt x="5073" y="1"/>
                      <a:pt x="1" y="5049"/>
                      <a:pt x="1" y="11288"/>
                    </a:cubicBezTo>
                    <a:cubicBezTo>
                      <a:pt x="1" y="17527"/>
                      <a:pt x="5073" y="22599"/>
                      <a:pt x="11312" y="22599"/>
                    </a:cubicBezTo>
                    <a:cubicBezTo>
                      <a:pt x="17551" y="22599"/>
                      <a:pt x="22599" y="17527"/>
                      <a:pt x="22599" y="11288"/>
                    </a:cubicBezTo>
                    <a:cubicBezTo>
                      <a:pt x="22599" y="5049"/>
                      <a:pt x="17551" y="1"/>
                      <a:pt x="11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38100">
                <a:solidFill>
                  <a:srgbClr val="B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222" name="Google Shape;222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311953" y="3640252"/>
                <a:ext cx="774000" cy="77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8" name="Google Shape;228;p27"/>
          <p:cNvGrpSpPr/>
          <p:nvPr/>
        </p:nvGrpSpPr>
        <p:grpSpPr>
          <a:xfrm>
            <a:off x="8999935" y="2648697"/>
            <a:ext cx="2831356" cy="2381378"/>
            <a:chOff x="8999935" y="2648697"/>
            <a:chExt cx="2831356" cy="2381378"/>
          </a:xfrm>
        </p:grpSpPr>
        <p:grpSp>
          <p:nvGrpSpPr>
            <p:cNvPr id="229" name="Google Shape;229;p27"/>
            <p:cNvGrpSpPr/>
            <p:nvPr/>
          </p:nvGrpSpPr>
          <p:grpSpPr>
            <a:xfrm>
              <a:off x="9720400" y="2648697"/>
              <a:ext cx="2110891" cy="779392"/>
              <a:chOff x="1228376" y="3548788"/>
              <a:chExt cx="1468200" cy="947261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1228376" y="3620949"/>
                <a:ext cx="1468200" cy="875100"/>
              </a:xfrm>
              <a:prstGeom prst="roundRect">
                <a:avLst>
                  <a:gd fmla="val 16667" name="adj"/>
                </a:avLst>
              </a:prstGeom>
              <a:solidFill>
                <a:srgbClr val="BCFFD8"/>
              </a:solidFill>
              <a:ln cap="flat" cmpd="sng" w="38100">
                <a:solidFill>
                  <a:srgbClr val="0084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36000" lIns="36000" spcFirstLastPara="1" rIns="36000" wrap="square" tIns="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Year 1</a:t>
                </a:r>
                <a:r>
                  <a:rPr lang="en-GB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2</a:t>
                </a:r>
                <a: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 Work </a:t>
                </a:r>
                <a:b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</a:br>
                <a: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Experience Week.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1228376" y="3548788"/>
                <a:ext cx="1468200" cy="438600"/>
              </a:xfrm>
              <a:prstGeom prst="roundRect">
                <a:avLst>
                  <a:gd fmla="val 16667" name="adj"/>
                </a:avLst>
              </a:prstGeom>
              <a:solidFill>
                <a:schemeClr val="accent3"/>
              </a:solidFill>
              <a:ln cap="flat" cmpd="sng" w="38100">
                <a:solidFill>
                  <a:srgbClr val="0084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36000" spcFirstLastPara="1" rIns="36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en-GB" sz="1400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w/c Monday </a:t>
                </a:r>
                <a:r>
                  <a:rPr b="1" lang="en-GB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8</a:t>
                </a:r>
                <a:r>
                  <a:rPr b="1" i="0" lang="en-GB" sz="1400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th June</a:t>
                </a:r>
                <a:endParaRPr b="1" i="0" sz="10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cxnSp>
          <p:nvCxnSpPr>
            <p:cNvPr id="232" name="Google Shape;232;p27"/>
            <p:cNvCxnSpPr>
              <a:stCxn id="233" idx="0"/>
              <a:endCxn id="230" idx="2"/>
            </p:cNvCxnSpPr>
            <p:nvPr/>
          </p:nvCxnSpPr>
          <p:spPr>
            <a:xfrm rot="-5400000">
              <a:off x="9940274" y="3101930"/>
              <a:ext cx="509400" cy="1161900"/>
            </a:xfrm>
            <a:prstGeom prst="bentConnector3">
              <a:avLst>
                <a:gd fmla="val 39906" name="adj1"/>
              </a:avLst>
            </a:prstGeom>
            <a:noFill/>
            <a:ln cap="flat" cmpd="sng" w="38100">
              <a:solidFill>
                <a:srgbClr val="00843B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234" name="Google Shape;234;p27"/>
            <p:cNvGrpSpPr/>
            <p:nvPr/>
          </p:nvGrpSpPr>
          <p:grpSpPr>
            <a:xfrm>
              <a:off x="8999935" y="3801896"/>
              <a:ext cx="1228179" cy="1228179"/>
              <a:chOff x="8999935" y="3428999"/>
              <a:chExt cx="1228179" cy="1228179"/>
            </a:xfrm>
          </p:grpSpPr>
          <p:sp>
            <p:nvSpPr>
              <p:cNvPr id="235" name="Google Shape;235;p27"/>
              <p:cNvSpPr/>
              <p:nvPr/>
            </p:nvSpPr>
            <p:spPr>
              <a:xfrm>
                <a:off x="8999935" y="3428999"/>
                <a:ext cx="1228179" cy="1228179"/>
              </a:xfrm>
              <a:custGeom>
                <a:rect b="b" l="l" r="r" t="t"/>
                <a:pathLst>
                  <a:path extrusionOk="0" h="22599" w="22599">
                    <a:moveTo>
                      <a:pt x="11312" y="1"/>
                    </a:moveTo>
                    <a:cubicBezTo>
                      <a:pt x="5073" y="1"/>
                      <a:pt x="1" y="5049"/>
                      <a:pt x="1" y="11288"/>
                    </a:cubicBezTo>
                    <a:cubicBezTo>
                      <a:pt x="1" y="17527"/>
                      <a:pt x="5073" y="22599"/>
                      <a:pt x="11312" y="22599"/>
                    </a:cubicBezTo>
                    <a:cubicBezTo>
                      <a:pt x="17551" y="22599"/>
                      <a:pt x="22599" y="17527"/>
                      <a:pt x="22599" y="11288"/>
                    </a:cubicBezTo>
                    <a:cubicBezTo>
                      <a:pt x="22599" y="5049"/>
                      <a:pt x="17551" y="1"/>
                      <a:pt x="11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38100">
                <a:solidFill>
                  <a:srgbClr val="0084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233" name="Google Shape;233;p2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9182024" y="3564683"/>
                <a:ext cx="864000" cy="86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6" name="Google Shape;236;p27"/>
          <p:cNvGrpSpPr/>
          <p:nvPr/>
        </p:nvGrpSpPr>
        <p:grpSpPr>
          <a:xfrm>
            <a:off x="9495786" y="3814012"/>
            <a:ext cx="2249502" cy="2394628"/>
            <a:chOff x="9495786" y="3814012"/>
            <a:chExt cx="2249502" cy="2394628"/>
          </a:xfrm>
        </p:grpSpPr>
        <p:grpSp>
          <p:nvGrpSpPr>
            <p:cNvPr id="237" name="Google Shape;237;p27"/>
            <p:cNvGrpSpPr/>
            <p:nvPr/>
          </p:nvGrpSpPr>
          <p:grpSpPr>
            <a:xfrm>
              <a:off x="9495786" y="5431247"/>
              <a:ext cx="2249421" cy="777393"/>
              <a:chOff x="1228376" y="3548807"/>
              <a:chExt cx="1468800" cy="944832"/>
            </a:xfrm>
          </p:grpSpPr>
          <p:sp>
            <p:nvSpPr>
              <p:cNvPr id="238" name="Google Shape;238;p27"/>
              <p:cNvSpPr/>
              <p:nvPr/>
            </p:nvSpPr>
            <p:spPr>
              <a:xfrm>
                <a:off x="1228376" y="3620939"/>
                <a:ext cx="1468800" cy="872700"/>
              </a:xfrm>
              <a:prstGeom prst="roundRect">
                <a:avLst>
                  <a:gd fmla="val 16667" name="adj"/>
                </a:avLst>
              </a:prstGeom>
              <a:solidFill>
                <a:srgbClr val="FFD5EA"/>
              </a:solidFill>
              <a:ln cap="flat" cmpd="sng" w="38100">
                <a:solidFill>
                  <a:srgbClr val="D2006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36000" lIns="36000" spcFirstLastPara="1" rIns="36000" wrap="square" tIns="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Work experience debrief RHPD lesson.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1228376" y="3548807"/>
                <a:ext cx="1468800" cy="339600"/>
              </a:xfrm>
              <a:prstGeom prst="roundRect">
                <a:avLst>
                  <a:gd fmla="val 16667" name="adj"/>
                </a:avLst>
              </a:prstGeom>
              <a:solidFill>
                <a:srgbClr val="FF3399"/>
              </a:solidFill>
              <a:ln cap="flat" cmpd="sng" w="38100">
                <a:solidFill>
                  <a:srgbClr val="D2006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36000" spcFirstLastPara="1" rIns="36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en-GB" sz="1600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w/c Monday </a:t>
                </a:r>
                <a:r>
                  <a:rPr b="1" lang="en-GB" sz="1600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r>
                  <a:rPr b="1" i="0" lang="en-GB" sz="1600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th July</a:t>
                </a:r>
                <a:endParaRPr b="1" i="0" sz="12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cxnSp>
          <p:nvCxnSpPr>
            <p:cNvPr id="240" name="Google Shape;240;p27"/>
            <p:cNvCxnSpPr>
              <a:stCxn id="241" idx="2"/>
              <a:endCxn id="239" idx="0"/>
            </p:cNvCxnSpPr>
            <p:nvPr/>
          </p:nvCxnSpPr>
          <p:spPr>
            <a:xfrm rot="5400000">
              <a:off x="10628009" y="4902080"/>
              <a:ext cx="521700" cy="536700"/>
            </a:xfrm>
            <a:prstGeom prst="bentConnector3">
              <a:avLst>
                <a:gd fmla="val 41024" name="adj1"/>
              </a:avLst>
            </a:prstGeom>
            <a:noFill/>
            <a:ln cap="flat" cmpd="sng" w="38100">
              <a:solidFill>
                <a:srgbClr val="D2006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242" name="Google Shape;242;p27"/>
            <p:cNvGrpSpPr/>
            <p:nvPr/>
          </p:nvGrpSpPr>
          <p:grpSpPr>
            <a:xfrm>
              <a:off x="10517109" y="3814012"/>
              <a:ext cx="1228179" cy="1228179"/>
              <a:chOff x="10517109" y="3441115"/>
              <a:chExt cx="1228179" cy="1228179"/>
            </a:xfrm>
          </p:grpSpPr>
          <p:sp>
            <p:nvSpPr>
              <p:cNvPr id="243" name="Google Shape;243;p27"/>
              <p:cNvSpPr/>
              <p:nvPr/>
            </p:nvSpPr>
            <p:spPr>
              <a:xfrm>
                <a:off x="10517109" y="3441115"/>
                <a:ext cx="1228179" cy="1228179"/>
              </a:xfrm>
              <a:custGeom>
                <a:rect b="b" l="l" r="r" t="t"/>
                <a:pathLst>
                  <a:path extrusionOk="0" h="22599" w="22599">
                    <a:moveTo>
                      <a:pt x="11312" y="1"/>
                    </a:moveTo>
                    <a:cubicBezTo>
                      <a:pt x="5073" y="1"/>
                      <a:pt x="1" y="5049"/>
                      <a:pt x="1" y="11288"/>
                    </a:cubicBezTo>
                    <a:cubicBezTo>
                      <a:pt x="1" y="17527"/>
                      <a:pt x="5073" y="22599"/>
                      <a:pt x="11312" y="22599"/>
                    </a:cubicBezTo>
                    <a:cubicBezTo>
                      <a:pt x="17551" y="22599"/>
                      <a:pt x="22599" y="17527"/>
                      <a:pt x="22599" y="11288"/>
                    </a:cubicBezTo>
                    <a:cubicBezTo>
                      <a:pt x="22599" y="5049"/>
                      <a:pt x="17551" y="1"/>
                      <a:pt x="11312" y="1"/>
                    </a:cubicBezTo>
                    <a:close/>
                  </a:path>
                </a:pathLst>
              </a:custGeom>
              <a:solidFill>
                <a:srgbClr val="FF3399"/>
              </a:solidFill>
              <a:ln cap="flat" cmpd="sng" w="38100">
                <a:solidFill>
                  <a:srgbClr val="D2006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241" name="Google Shape;241;p2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0671209" y="3564683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4" name="Google Shape;244;p27"/>
          <p:cNvGrpSpPr/>
          <p:nvPr/>
        </p:nvGrpSpPr>
        <p:grpSpPr>
          <a:xfrm>
            <a:off x="4702151" y="4020619"/>
            <a:ext cx="4133683" cy="2212689"/>
            <a:chOff x="4702151" y="4020619"/>
            <a:chExt cx="4133683" cy="2212689"/>
          </a:xfrm>
        </p:grpSpPr>
        <p:sp>
          <p:nvSpPr>
            <p:cNvPr id="245" name="Google Shape;245;p27"/>
            <p:cNvSpPr/>
            <p:nvPr/>
          </p:nvSpPr>
          <p:spPr>
            <a:xfrm rot="5400000">
              <a:off x="6064710" y="2658060"/>
              <a:ext cx="1408565" cy="4133683"/>
            </a:xfrm>
            <a:prstGeom prst="rightBracket">
              <a:avLst>
                <a:gd fmla="val 3365" name="adj"/>
              </a:avLst>
            </a:prstGeom>
            <a:solidFill>
              <a:schemeClr val="accent6">
                <a:alpha val="7450"/>
              </a:schemeClr>
            </a:solidFill>
            <a:ln cap="flat" cmpd="sng" w="38100">
              <a:solidFill>
                <a:srgbClr val="80172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27"/>
            <p:cNvGrpSpPr/>
            <p:nvPr/>
          </p:nvGrpSpPr>
          <p:grpSpPr>
            <a:xfrm>
              <a:off x="4739325" y="5429183"/>
              <a:ext cx="4053751" cy="804125"/>
              <a:chOff x="1228375" y="3548800"/>
              <a:chExt cx="1402200" cy="1161170"/>
            </a:xfrm>
          </p:grpSpPr>
          <p:sp>
            <p:nvSpPr>
              <p:cNvPr id="247" name="Google Shape;247;p27"/>
              <p:cNvSpPr/>
              <p:nvPr/>
            </p:nvSpPr>
            <p:spPr>
              <a:xfrm>
                <a:off x="1228375" y="3620952"/>
                <a:ext cx="1402200" cy="1089018"/>
              </a:xfrm>
              <a:prstGeom prst="roundRect">
                <a:avLst>
                  <a:gd fmla="val 16667" name="adj"/>
                </a:avLst>
              </a:prstGeom>
              <a:solidFill>
                <a:srgbClr val="F5CAD0"/>
              </a:solidFill>
              <a:ln cap="flat" cmpd="sng" w="38100">
                <a:solidFill>
                  <a:srgbClr val="80172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36000" lIns="36000" spcFirstLastPara="1" rIns="36000" wrap="square" tIns="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en-GB" sz="1200" u="sng" cap="none" strike="noStrike">
                    <a:solidFill>
                      <a:schemeClr val="accent2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You cannot start your work experience placement until you have received permission from </a:t>
                </a:r>
                <a:r>
                  <a:rPr b="1" i="0" lang="en-GB" sz="1200" u="sng" cap="none" strike="noStrike">
                    <a:solidFill>
                      <a:schemeClr val="accent6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The Weald </a:t>
                </a:r>
                <a:r>
                  <a:rPr b="1" i="0" lang="en-GB" sz="1200" u="sng" cap="none" strike="noStrike">
                    <a:solidFill>
                      <a:schemeClr val="accent2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via your Unifrog placements form.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1228375" y="3548800"/>
                <a:ext cx="1402200" cy="339600"/>
              </a:xfrm>
              <a:prstGeom prst="roundRect">
                <a:avLst>
                  <a:gd fmla="val 16667" name="adj"/>
                </a:avLst>
              </a:prstGeom>
              <a:solidFill>
                <a:schemeClr val="accent6"/>
              </a:solidFill>
              <a:ln cap="flat" cmpd="sng" w="38100">
                <a:solidFill>
                  <a:srgbClr val="80172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36000" spcFirstLastPara="1" rIns="36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en-GB" sz="1600" u="none" cap="none" strike="noStrike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THE WEALD PERMISSIONS PROCESSED</a:t>
                </a:r>
                <a:endParaRPr b="1" i="0" sz="12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249" name="Google Shape;249;p27"/>
          <p:cNvGrpSpPr/>
          <p:nvPr/>
        </p:nvGrpSpPr>
        <p:grpSpPr>
          <a:xfrm>
            <a:off x="446620" y="3772188"/>
            <a:ext cx="2531663" cy="2436474"/>
            <a:chOff x="446620" y="3772188"/>
            <a:chExt cx="2531663" cy="2436474"/>
          </a:xfrm>
        </p:grpSpPr>
        <p:cxnSp>
          <p:nvCxnSpPr>
            <p:cNvPr id="250" name="Google Shape;250;p27"/>
            <p:cNvCxnSpPr>
              <a:stCxn id="251" idx="2"/>
              <a:endCxn id="252" idx="0"/>
            </p:cNvCxnSpPr>
            <p:nvPr/>
          </p:nvCxnSpPr>
          <p:spPr>
            <a:xfrm flipH="1" rot="-5400000">
              <a:off x="1054900" y="4773518"/>
              <a:ext cx="636900" cy="678300"/>
            </a:xfrm>
            <a:prstGeom prst="bentConnector3">
              <a:avLst>
                <a:gd fmla="val 49998" name="adj1"/>
              </a:avLst>
            </a:prstGeom>
            <a:noFill/>
            <a:ln cap="flat" cmpd="sng" w="38100">
              <a:solidFill>
                <a:srgbClr val="542378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253" name="Google Shape;253;p27"/>
            <p:cNvGrpSpPr/>
            <p:nvPr/>
          </p:nvGrpSpPr>
          <p:grpSpPr>
            <a:xfrm>
              <a:off x="446620" y="5431244"/>
              <a:ext cx="2531663" cy="777418"/>
              <a:chOff x="1228371" y="3548803"/>
              <a:chExt cx="1387200" cy="944862"/>
            </a:xfrm>
          </p:grpSpPr>
          <p:sp>
            <p:nvSpPr>
              <p:cNvPr id="254" name="Google Shape;254;p27"/>
              <p:cNvSpPr/>
              <p:nvPr/>
            </p:nvSpPr>
            <p:spPr>
              <a:xfrm>
                <a:off x="1228371" y="3620965"/>
                <a:ext cx="1387200" cy="872700"/>
              </a:xfrm>
              <a:prstGeom prst="roundRect">
                <a:avLst>
                  <a:gd fmla="val 16667" name="adj"/>
                </a:avLst>
              </a:prstGeom>
              <a:solidFill>
                <a:srgbClr val="E2CFF1"/>
              </a:solidFill>
              <a:ln cap="flat" cmpd="sng" w="38100">
                <a:solidFill>
                  <a:srgbClr val="5423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36000" lIns="36000" spcFirstLastPara="1" rIns="36000" wrap="square" tIns="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Work Experience Launch Events</a:t>
                </a:r>
                <a:r>
                  <a:rPr b="0" i="1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 (Student and Parent)</a:t>
                </a:r>
                <a:endParaRPr b="0" i="1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1228371" y="3548803"/>
                <a:ext cx="1387200" cy="30060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38100">
                <a:solidFill>
                  <a:srgbClr val="5423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36000" spcFirstLastPara="1" rIns="36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-GB" sz="1600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27th January 2026</a:t>
                </a:r>
                <a:endParaRPr b="1" i="0" sz="12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255" name="Google Shape;255;p27"/>
            <p:cNvGrpSpPr/>
            <p:nvPr/>
          </p:nvGrpSpPr>
          <p:grpSpPr>
            <a:xfrm>
              <a:off x="446712" y="3772188"/>
              <a:ext cx="1228179" cy="1228179"/>
              <a:chOff x="913548" y="2337149"/>
              <a:chExt cx="723168" cy="723168"/>
            </a:xfrm>
          </p:grpSpPr>
          <p:sp>
            <p:nvSpPr>
              <p:cNvPr id="256" name="Google Shape;256;p27"/>
              <p:cNvSpPr/>
              <p:nvPr/>
            </p:nvSpPr>
            <p:spPr>
              <a:xfrm>
                <a:off x="913548" y="2337149"/>
                <a:ext cx="723168" cy="723168"/>
              </a:xfrm>
              <a:custGeom>
                <a:rect b="b" l="l" r="r" t="t"/>
                <a:pathLst>
                  <a:path extrusionOk="0" h="22599" w="22599">
                    <a:moveTo>
                      <a:pt x="11312" y="1"/>
                    </a:moveTo>
                    <a:cubicBezTo>
                      <a:pt x="5073" y="1"/>
                      <a:pt x="1" y="5049"/>
                      <a:pt x="1" y="11288"/>
                    </a:cubicBezTo>
                    <a:cubicBezTo>
                      <a:pt x="1" y="17527"/>
                      <a:pt x="5073" y="22599"/>
                      <a:pt x="11312" y="22599"/>
                    </a:cubicBezTo>
                    <a:cubicBezTo>
                      <a:pt x="17551" y="22599"/>
                      <a:pt x="22599" y="17527"/>
                      <a:pt x="22599" y="11288"/>
                    </a:cubicBezTo>
                    <a:cubicBezTo>
                      <a:pt x="22599" y="5049"/>
                      <a:pt x="17551" y="1"/>
                      <a:pt x="11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38100">
                <a:solidFill>
                  <a:srgbClr val="54237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251" name="Google Shape;251;p2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031715" y="2483427"/>
                <a:ext cx="455507" cy="4555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7" name="Google Shape;257;p27"/>
          <p:cNvGrpSpPr/>
          <p:nvPr/>
        </p:nvGrpSpPr>
        <p:grpSpPr>
          <a:xfrm>
            <a:off x="4442080" y="2642176"/>
            <a:ext cx="2339145" cy="2358191"/>
            <a:chOff x="4442080" y="2642176"/>
            <a:chExt cx="2339145" cy="2358191"/>
          </a:xfrm>
        </p:grpSpPr>
        <p:cxnSp>
          <p:nvCxnSpPr>
            <p:cNvPr id="258" name="Google Shape;258;p27"/>
            <p:cNvCxnSpPr>
              <a:stCxn id="259" idx="0"/>
              <a:endCxn id="260" idx="2"/>
            </p:cNvCxnSpPr>
            <p:nvPr/>
          </p:nvCxnSpPr>
          <p:spPr>
            <a:xfrm flipH="1" rot="5400000">
              <a:off x="5472583" y="3560887"/>
              <a:ext cx="540600" cy="262200"/>
            </a:xfrm>
            <a:prstGeom prst="bentConnector3">
              <a:avLst>
                <a:gd fmla="val 45447" name="adj1"/>
              </a:avLst>
            </a:prstGeom>
            <a:noFill/>
            <a:ln cap="flat" cmpd="sng" w="38100">
              <a:solidFill>
                <a:srgbClr val="0084B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261" name="Google Shape;261;p27"/>
            <p:cNvGrpSpPr/>
            <p:nvPr/>
          </p:nvGrpSpPr>
          <p:grpSpPr>
            <a:xfrm>
              <a:off x="4442080" y="2642176"/>
              <a:ext cx="2339145" cy="779364"/>
              <a:chOff x="1228375" y="3548800"/>
              <a:chExt cx="1402200" cy="947227"/>
            </a:xfrm>
          </p:grpSpPr>
          <p:sp>
            <p:nvSpPr>
              <p:cNvPr id="260" name="Google Shape;260;p27"/>
              <p:cNvSpPr/>
              <p:nvPr/>
            </p:nvSpPr>
            <p:spPr>
              <a:xfrm>
                <a:off x="1228375" y="3620950"/>
                <a:ext cx="1402200" cy="875077"/>
              </a:xfrm>
              <a:prstGeom prst="roundRect">
                <a:avLst>
                  <a:gd fmla="val 16667" name="adj"/>
                </a:avLst>
              </a:prstGeom>
              <a:solidFill>
                <a:srgbClr val="C9F0FE"/>
              </a:solidFill>
              <a:ln cap="flat" cmpd="sng" w="38100">
                <a:solidFill>
                  <a:srgbClr val="0084B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36000" lIns="36000" spcFirstLastPara="1" rIns="36000" wrap="square" tIns="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Work experience preparation RHPD lesson.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1228375" y="3548800"/>
                <a:ext cx="1402200" cy="339600"/>
              </a:xfrm>
              <a:prstGeom prst="roundRect">
                <a:avLst>
                  <a:gd fmla="val 16667" name="adj"/>
                </a:avLst>
              </a:prstGeom>
              <a:solidFill>
                <a:schemeClr val="accent4"/>
              </a:solidFill>
              <a:ln cap="flat" cmpd="sng" w="38100">
                <a:solidFill>
                  <a:srgbClr val="0084B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36000" spcFirstLastPara="1" rIns="36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en-GB" sz="1600" u="none" cap="none" strike="noStrik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April/May 2026</a:t>
                </a:r>
                <a:endParaRPr b="1" i="0" sz="12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263" name="Google Shape;263;p27"/>
            <p:cNvGrpSpPr/>
            <p:nvPr/>
          </p:nvGrpSpPr>
          <p:grpSpPr>
            <a:xfrm>
              <a:off x="5253682" y="3772188"/>
              <a:ext cx="1228179" cy="1228179"/>
              <a:chOff x="5253682" y="3399291"/>
              <a:chExt cx="1228179" cy="1228179"/>
            </a:xfrm>
          </p:grpSpPr>
          <p:sp>
            <p:nvSpPr>
              <p:cNvPr id="264" name="Google Shape;264;p27"/>
              <p:cNvSpPr/>
              <p:nvPr/>
            </p:nvSpPr>
            <p:spPr>
              <a:xfrm>
                <a:off x="5253682" y="3399291"/>
                <a:ext cx="1228179" cy="1228179"/>
              </a:xfrm>
              <a:custGeom>
                <a:rect b="b" l="l" r="r" t="t"/>
                <a:pathLst>
                  <a:path extrusionOk="0" h="22599" w="22599">
                    <a:moveTo>
                      <a:pt x="11312" y="1"/>
                    </a:moveTo>
                    <a:cubicBezTo>
                      <a:pt x="5073" y="1"/>
                      <a:pt x="1" y="5049"/>
                      <a:pt x="1" y="11288"/>
                    </a:cubicBezTo>
                    <a:cubicBezTo>
                      <a:pt x="1" y="17527"/>
                      <a:pt x="5073" y="22599"/>
                      <a:pt x="11312" y="22599"/>
                    </a:cubicBezTo>
                    <a:cubicBezTo>
                      <a:pt x="17551" y="22599"/>
                      <a:pt x="22599" y="17527"/>
                      <a:pt x="22599" y="11288"/>
                    </a:cubicBezTo>
                    <a:cubicBezTo>
                      <a:pt x="22599" y="5049"/>
                      <a:pt x="17551" y="1"/>
                      <a:pt x="113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38100">
                <a:solidFill>
                  <a:srgbClr val="0084B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259" name="Google Shape;259;p2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459983" y="3589390"/>
                <a:ext cx="828000" cy="82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5" name="Google Shape;265;p27"/>
          <p:cNvGrpSpPr/>
          <p:nvPr/>
        </p:nvGrpSpPr>
        <p:grpSpPr>
          <a:xfrm>
            <a:off x="7080811" y="2642176"/>
            <a:ext cx="2340000" cy="2362872"/>
            <a:chOff x="7080811" y="2642176"/>
            <a:chExt cx="2340000" cy="2362872"/>
          </a:xfrm>
        </p:grpSpPr>
        <p:cxnSp>
          <p:nvCxnSpPr>
            <p:cNvPr id="266" name="Google Shape;266;p27"/>
            <p:cNvCxnSpPr>
              <a:stCxn id="267" idx="0"/>
              <a:endCxn id="268" idx="2"/>
            </p:cNvCxnSpPr>
            <p:nvPr/>
          </p:nvCxnSpPr>
          <p:spPr>
            <a:xfrm rot="-5400000">
              <a:off x="7760743" y="3435911"/>
              <a:ext cx="504600" cy="475800"/>
            </a:xfrm>
            <a:prstGeom prst="bentConnector3">
              <a:avLst>
                <a:gd fmla="val 43274" name="adj1"/>
              </a:avLst>
            </a:prstGeom>
            <a:noFill/>
            <a:ln cap="flat" cmpd="sng" w="38100">
              <a:solidFill>
                <a:srgbClr val="BF9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269" name="Google Shape;269;p27"/>
            <p:cNvGrpSpPr/>
            <p:nvPr/>
          </p:nvGrpSpPr>
          <p:grpSpPr>
            <a:xfrm>
              <a:off x="7080811" y="2642176"/>
              <a:ext cx="2340000" cy="779364"/>
              <a:chOff x="1228375" y="3548800"/>
              <a:chExt cx="1402200" cy="947227"/>
            </a:xfrm>
          </p:grpSpPr>
          <p:sp>
            <p:nvSpPr>
              <p:cNvPr id="268" name="Google Shape;268;p27"/>
              <p:cNvSpPr/>
              <p:nvPr/>
            </p:nvSpPr>
            <p:spPr>
              <a:xfrm>
                <a:off x="1228375" y="3620950"/>
                <a:ext cx="1402200" cy="875077"/>
              </a:xfrm>
              <a:prstGeom prst="round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38100">
                <a:solidFill>
                  <a:srgbClr val="BF9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36000" lIns="36000" spcFirstLastPara="1" rIns="36000" wrap="square" tIns="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Deadline to undertake pre-placement interview.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1228375" y="3548800"/>
                <a:ext cx="1402200" cy="339600"/>
              </a:xfrm>
              <a:prstGeom prst="roundRect">
                <a:avLst>
                  <a:gd fmla="val 16667" name="adj"/>
                </a:avLst>
              </a:prstGeom>
              <a:solidFill>
                <a:schemeClr val="accent5"/>
              </a:solidFill>
              <a:ln cap="flat" cmpd="sng" w="38100">
                <a:solidFill>
                  <a:srgbClr val="BF9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36000" spcFirstLastPara="1" rIns="36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en-GB" sz="16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Tuesday 26</a:t>
                </a:r>
                <a:r>
                  <a:rPr b="1" lang="en-GB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th May</a:t>
                </a:r>
                <a:endParaRPr b="1" i="0" sz="12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271" name="Google Shape;271;p27"/>
            <p:cNvGrpSpPr/>
            <p:nvPr/>
          </p:nvGrpSpPr>
          <p:grpSpPr>
            <a:xfrm>
              <a:off x="7184661" y="3776869"/>
              <a:ext cx="1228179" cy="1228179"/>
              <a:chOff x="7184661" y="3403972"/>
              <a:chExt cx="1228179" cy="1228179"/>
            </a:xfrm>
          </p:grpSpPr>
          <p:sp>
            <p:nvSpPr>
              <p:cNvPr id="272" name="Google Shape;272;p27"/>
              <p:cNvSpPr/>
              <p:nvPr/>
            </p:nvSpPr>
            <p:spPr>
              <a:xfrm>
                <a:off x="7184661" y="3403972"/>
                <a:ext cx="1228179" cy="1228179"/>
              </a:xfrm>
              <a:custGeom>
                <a:rect b="b" l="l" r="r" t="t"/>
                <a:pathLst>
                  <a:path extrusionOk="0" h="22599" w="22599">
                    <a:moveTo>
                      <a:pt x="11312" y="1"/>
                    </a:moveTo>
                    <a:cubicBezTo>
                      <a:pt x="5073" y="1"/>
                      <a:pt x="1" y="5049"/>
                      <a:pt x="1" y="11288"/>
                    </a:cubicBezTo>
                    <a:cubicBezTo>
                      <a:pt x="1" y="17527"/>
                      <a:pt x="5073" y="22599"/>
                      <a:pt x="11312" y="22599"/>
                    </a:cubicBezTo>
                    <a:cubicBezTo>
                      <a:pt x="17551" y="22599"/>
                      <a:pt x="22599" y="17527"/>
                      <a:pt x="22599" y="11288"/>
                    </a:cubicBezTo>
                    <a:cubicBezTo>
                      <a:pt x="22599" y="5049"/>
                      <a:pt x="17551" y="1"/>
                      <a:pt x="113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38100">
                <a:solidFill>
                  <a:srgbClr val="BF9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267" name="Google Shape;267;p2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7343143" y="3553214"/>
                <a:ext cx="864000" cy="86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AND SAFETY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394500" y="1336728"/>
            <a:ext cx="11376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000"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placement must be 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 person</a:t>
            </a:r>
            <a:r>
              <a:rPr b="1" i="0" lang="en-GB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UK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b="1" i="0" lang="en-GB" sz="3000" u="sng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the employer is responsible for managing health and safety risks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394500" y="2315519"/>
            <a:ext cx="11403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However, </a:t>
            </a:r>
            <a:r>
              <a:rPr b="1" i="0" lang="en-GB" sz="29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The Weald </a:t>
            </a: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has a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duty</a:t>
            </a: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satisfy</a:t>
            </a: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ourselves</a:t>
            </a: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that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employers</a:t>
            </a: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will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fulfil</a:t>
            </a: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these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health</a:t>
            </a:r>
            <a:r>
              <a:rPr b="1" i="0" lang="en-GB" sz="29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and</a:t>
            </a:r>
            <a:r>
              <a:rPr b="1" i="0" lang="en-GB" sz="29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safety</a:t>
            </a:r>
            <a:r>
              <a:rPr b="1" i="0" lang="en-GB" sz="29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responsibilities.</a:t>
            </a:r>
            <a:endParaRPr b="1" i="0" sz="2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296700" y="5945865"/>
            <a:ext cx="115986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involves completing a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placement</a:t>
            </a:r>
            <a:r>
              <a:rPr b="1" i="0" lang="en-GB" sz="29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form</a:t>
            </a:r>
            <a:r>
              <a:rPr b="1" i="0" lang="en-GB" sz="29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 </a:t>
            </a:r>
            <a:r>
              <a:rPr b="1" i="0" lang="en-GB" sz="2900" u="none" cap="none" strike="noStrike">
                <a:solidFill>
                  <a:srgbClr val="22C889"/>
                </a:solidFill>
                <a:latin typeface="Trebuchet MS"/>
                <a:ea typeface="Trebuchet MS"/>
                <a:cs typeface="Trebuchet MS"/>
                <a:sym typeface="Trebuchet MS"/>
              </a:rPr>
              <a:t>Unifrog</a:t>
            </a:r>
            <a:r>
              <a:rPr b="1" i="0" lang="en-GB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1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394500" y="5128740"/>
            <a:ext cx="11403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 this reason, you 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must</a:t>
            </a:r>
            <a:r>
              <a:rPr b="1" i="0" lang="en-GB" sz="3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apply</a:t>
            </a:r>
            <a:r>
              <a:rPr b="1" i="0" lang="en-GB" sz="3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for</a:t>
            </a:r>
            <a:r>
              <a:rPr b="1" i="0" lang="en-GB" sz="3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permission</a:t>
            </a:r>
            <a:r>
              <a:rPr b="1" i="0" lang="en-GB" sz="3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undertake your work experience placement with the Weald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28"/>
          <p:cNvGrpSpPr/>
          <p:nvPr/>
        </p:nvGrpSpPr>
        <p:grpSpPr>
          <a:xfrm>
            <a:off x="645992" y="3269687"/>
            <a:ext cx="10900015" cy="1712253"/>
            <a:chOff x="1580154" y="3429000"/>
            <a:chExt cx="12849940" cy="2018561"/>
          </a:xfrm>
        </p:grpSpPr>
        <p:grpSp>
          <p:nvGrpSpPr>
            <p:cNvPr id="283" name="Google Shape;283;p28"/>
            <p:cNvGrpSpPr/>
            <p:nvPr/>
          </p:nvGrpSpPr>
          <p:grpSpPr>
            <a:xfrm>
              <a:off x="1580154" y="3429000"/>
              <a:ext cx="9031691" cy="2018561"/>
              <a:chOff x="1136039" y="3429000"/>
              <a:chExt cx="9031691" cy="2018561"/>
            </a:xfrm>
          </p:grpSpPr>
          <p:grpSp>
            <p:nvGrpSpPr>
              <p:cNvPr id="284" name="Google Shape;284;p28"/>
              <p:cNvGrpSpPr/>
              <p:nvPr/>
            </p:nvGrpSpPr>
            <p:grpSpPr>
              <a:xfrm>
                <a:off x="1136039" y="3429000"/>
                <a:ext cx="2263144" cy="2017550"/>
                <a:chOff x="967073" y="3075602"/>
                <a:chExt cx="2263144" cy="2017550"/>
              </a:xfrm>
            </p:grpSpPr>
            <p:pic>
              <p:nvPicPr>
                <p:cNvPr id="285" name="Google Shape;285;p2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886" l="684" r="540" t="1950"/>
                <a:stretch/>
              </p:blipFill>
              <p:spPr>
                <a:xfrm>
                  <a:off x="967073" y="4663265"/>
                  <a:ext cx="2263144" cy="4298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6" name="Google Shape;286;p2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967073" y="3075602"/>
                  <a:ext cx="2263144" cy="15312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Unifrog for Parents - Yavneh College" id="287" name="Google Shape;287;p2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725517" y="3429001"/>
                <a:ext cx="6442213" cy="2018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Unifrog Placements tool: FAQs : Unifrog Blog" id="288" name="Google Shape;288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938179" y="3429000"/>
              <a:ext cx="3491915" cy="2017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rgbClr val="22C889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UNIFROG PLACEMENTS FORM</a:t>
            </a:r>
            <a:endParaRPr b="0" i="0" sz="53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366339" y="1214192"/>
            <a:ext cx="11403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</a:t>
            </a:r>
            <a:r>
              <a:rPr b="1" i="0" lang="en-GB" sz="3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three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sections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the </a:t>
            </a:r>
            <a:r>
              <a:rPr b="1" i="0" lang="en-GB" sz="3000" u="none" cap="none" strike="noStrike">
                <a:solidFill>
                  <a:srgbClr val="22C889"/>
                </a:solidFill>
                <a:latin typeface="Trebuchet MS"/>
                <a:ea typeface="Trebuchet MS"/>
                <a:cs typeface="Trebuchet MS"/>
                <a:sym typeface="Trebuchet MS"/>
              </a:rPr>
              <a:t>Unifrog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000" u="none" cap="none" strike="noStrike">
                <a:solidFill>
                  <a:srgbClr val="22C889"/>
                </a:solidFill>
                <a:latin typeface="Trebuchet MS"/>
                <a:ea typeface="Trebuchet MS"/>
                <a:cs typeface="Trebuchet MS"/>
                <a:sym typeface="Trebuchet MS"/>
              </a:rPr>
              <a:t>placement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000" u="none" cap="none" strike="noStrike">
                <a:solidFill>
                  <a:srgbClr val="22C889"/>
                </a:solidFill>
                <a:latin typeface="Trebuchet MS"/>
                <a:ea typeface="Trebuchet MS"/>
                <a:cs typeface="Trebuchet MS"/>
                <a:sym typeface="Trebuchet MS"/>
              </a:rPr>
              <a:t>form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that must be </a:t>
            </a:r>
            <a:r>
              <a:rPr b="1" i="0" lang="en-GB" sz="30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submitted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by </a:t>
            </a:r>
            <a:r>
              <a:rPr b="1" i="0" lang="en-GB" sz="3000" u="sng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Thursday </a:t>
            </a:r>
            <a:r>
              <a:rPr b="1" lang="en-GB" sz="3000" u="sng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23rd</a:t>
            </a:r>
            <a:r>
              <a:rPr b="1" i="0" lang="en-GB" sz="3000" u="sng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April 2026</a:t>
            </a:r>
            <a:r>
              <a:rPr b="1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1"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189187" y="5686423"/>
            <a:ext cx="1181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2550" u="sng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cannot start your work experience placement until you have received permission from </a:t>
            </a:r>
            <a:r>
              <a:rPr b="1" i="0" lang="en-GB" sz="2550" u="sng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The Weald </a:t>
            </a:r>
            <a:r>
              <a:rPr b="1" i="0" lang="en-GB" sz="2550" u="sng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via your Unifrog placements form!</a:t>
            </a:r>
            <a:endParaRPr b="1" i="0" sz="2550" u="sng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29"/>
          <p:cNvGrpSpPr/>
          <p:nvPr/>
        </p:nvGrpSpPr>
        <p:grpSpPr>
          <a:xfrm>
            <a:off x="822000" y="2300449"/>
            <a:ext cx="10548000" cy="2556596"/>
            <a:chOff x="751135" y="2269526"/>
            <a:chExt cx="10689730" cy="2590948"/>
          </a:xfrm>
        </p:grpSpPr>
        <p:grpSp>
          <p:nvGrpSpPr>
            <p:cNvPr id="297" name="Google Shape;297;p29"/>
            <p:cNvGrpSpPr/>
            <p:nvPr/>
          </p:nvGrpSpPr>
          <p:grpSpPr>
            <a:xfrm>
              <a:off x="751135" y="2269526"/>
              <a:ext cx="10689730" cy="2590948"/>
              <a:chOff x="1085969" y="2068974"/>
              <a:chExt cx="9644922" cy="2337710"/>
            </a:xfrm>
          </p:grpSpPr>
          <p:pic>
            <p:nvPicPr>
              <p:cNvPr id="298" name="Google Shape;298;p29"/>
              <p:cNvPicPr preferRelativeResize="0"/>
              <p:nvPr/>
            </p:nvPicPr>
            <p:blipFill rotWithShape="1">
              <a:blip r:embed="rId3">
                <a:alphaModFix/>
              </a:blip>
              <a:srcRect b="79774" l="0" r="0" t="0"/>
              <a:stretch/>
            </p:blipFill>
            <p:spPr>
              <a:xfrm>
                <a:off x="1085969" y="2068974"/>
                <a:ext cx="9644922" cy="7293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29"/>
              <p:cNvPicPr preferRelativeResize="0"/>
              <p:nvPr/>
            </p:nvPicPr>
            <p:blipFill rotWithShape="1">
              <a:blip r:embed="rId3">
                <a:alphaModFix/>
              </a:blip>
              <a:srcRect b="16278" l="0" r="0" t="38042"/>
              <a:stretch/>
            </p:blipFill>
            <p:spPr>
              <a:xfrm>
                <a:off x="1085969" y="2759592"/>
                <a:ext cx="9644922" cy="16470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0" name="Google Shape;300;p29"/>
            <p:cNvSpPr/>
            <p:nvPr/>
          </p:nvSpPr>
          <p:spPr>
            <a:xfrm>
              <a:off x="4724401" y="3188677"/>
              <a:ext cx="1371600" cy="24032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___________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881870" y="3806101"/>
              <a:ext cx="1557449" cy="24032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___________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5797899" y="4443019"/>
              <a:ext cx="1371600" cy="24032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___________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2359069" y="2747968"/>
              <a:ext cx="2396477" cy="28698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_____________________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29"/>
          <p:cNvGrpSpPr/>
          <p:nvPr/>
        </p:nvGrpSpPr>
        <p:grpSpPr>
          <a:xfrm>
            <a:off x="822000" y="4862015"/>
            <a:ext cx="10548000" cy="667595"/>
            <a:chOff x="751135" y="4898325"/>
            <a:chExt cx="10689730" cy="676565"/>
          </a:xfrm>
        </p:grpSpPr>
        <p:grpSp>
          <p:nvGrpSpPr>
            <p:cNvPr id="305" name="Google Shape;305;p29"/>
            <p:cNvGrpSpPr/>
            <p:nvPr/>
          </p:nvGrpSpPr>
          <p:grpSpPr>
            <a:xfrm>
              <a:off x="751135" y="4898325"/>
              <a:ext cx="10689730" cy="676565"/>
              <a:chOff x="751135" y="4867032"/>
              <a:chExt cx="10689730" cy="676565"/>
            </a:xfrm>
          </p:grpSpPr>
          <p:pic>
            <p:nvPicPr>
              <p:cNvPr id="306" name="Google Shape;306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83738"/>
              <a:stretch/>
            </p:blipFill>
            <p:spPr>
              <a:xfrm>
                <a:off x="751135" y="4881184"/>
                <a:ext cx="10689730" cy="6498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7" name="Google Shape;307;p29"/>
              <p:cNvSpPr/>
              <p:nvPr/>
            </p:nvSpPr>
            <p:spPr>
              <a:xfrm>
                <a:off x="751135" y="4867032"/>
                <a:ext cx="10689730" cy="676565"/>
              </a:xfrm>
              <a:prstGeom prst="rect">
                <a:avLst/>
              </a:pr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" name="Google Shape;308;p29"/>
            <p:cNvSpPr/>
            <p:nvPr/>
          </p:nvSpPr>
          <p:spPr>
            <a:xfrm>
              <a:off x="4534991" y="5135373"/>
              <a:ext cx="1371600" cy="24032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___________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9"/>
          <p:cNvSpPr/>
          <p:nvPr/>
        </p:nvSpPr>
        <p:spPr>
          <a:xfrm>
            <a:off x="5374725" y="2632500"/>
            <a:ext cx="1249500" cy="511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29"/>
          <p:cNvCxnSpPr>
            <a:stCxn id="309" idx="6"/>
            <a:endCxn id="311" idx="1"/>
          </p:cNvCxnSpPr>
          <p:nvPr/>
        </p:nvCxnSpPr>
        <p:spPr>
          <a:xfrm flipH="1" rot="10800000">
            <a:off x="6624225" y="2838600"/>
            <a:ext cx="708600" cy="49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1" name="Google Shape;311;p29"/>
          <p:cNvSpPr txBox="1"/>
          <p:nvPr/>
        </p:nvSpPr>
        <p:spPr>
          <a:xfrm>
            <a:off x="7332825" y="2641950"/>
            <a:ext cx="44376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3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placements must be in person</a:t>
            </a:r>
            <a:endParaRPr b="1" i="0" sz="23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rgbClr val="22C889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UNIFROG PLACEMENTS FORM</a:t>
            </a:r>
            <a:endParaRPr b="0" i="0" sz="53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7" name="Google Shape;317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377" l="0" r="0" t="2988"/>
          <a:stretch/>
        </p:blipFill>
        <p:spPr>
          <a:xfrm>
            <a:off x="7985156" y="1173204"/>
            <a:ext cx="3840506" cy="5333596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8" name="Google Shape;318;p30"/>
          <p:cNvSpPr txBox="1"/>
          <p:nvPr/>
        </p:nvSpPr>
        <p:spPr>
          <a:xfrm>
            <a:off x="312020" y="1409222"/>
            <a:ext cx="74016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need </a:t>
            </a:r>
            <a:r>
              <a:rPr b="1" i="0" lang="en-GB" sz="34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help</a:t>
            </a:r>
            <a:r>
              <a:rPr b="1" i="0" lang="en-GB" sz="3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with </a:t>
            </a:r>
            <a:r>
              <a:rPr b="1" lang="en-GB" sz="3400"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b="1" i="0" lang="en-GB" sz="3400" u="none" cap="none" strike="noStrike">
                <a:solidFill>
                  <a:srgbClr val="22C889"/>
                </a:solidFill>
                <a:latin typeface="Trebuchet MS"/>
                <a:ea typeface="Trebuchet MS"/>
                <a:cs typeface="Trebuchet MS"/>
                <a:sym typeface="Trebuchet MS"/>
              </a:rPr>
              <a:t>Unifrog placements form</a:t>
            </a:r>
            <a:r>
              <a:rPr b="1" i="0" lang="en-GB" sz="3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30"/>
          <p:cNvGrpSpPr/>
          <p:nvPr/>
        </p:nvGrpSpPr>
        <p:grpSpPr>
          <a:xfrm>
            <a:off x="168539" y="2715594"/>
            <a:ext cx="7719600" cy="1725663"/>
            <a:chOff x="168540" y="2715594"/>
            <a:chExt cx="7719600" cy="1725663"/>
          </a:xfrm>
        </p:grpSpPr>
        <p:sp>
          <p:nvSpPr>
            <p:cNvPr id="320" name="Google Shape;320;p30"/>
            <p:cNvSpPr txBox="1"/>
            <p:nvPr/>
          </p:nvSpPr>
          <p:spPr>
            <a:xfrm>
              <a:off x="168539" y="2715594"/>
              <a:ext cx="7719600" cy="14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GB" sz="3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… </a:t>
              </a:r>
              <a:r>
                <a:rPr b="1" i="0" lang="en-GB" sz="34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use the </a:t>
              </a:r>
              <a:r>
                <a:rPr b="1" i="0" lang="en-GB" sz="3400" u="none" cap="none" strike="noStrike">
                  <a:solidFill>
                    <a:schemeClr val="accent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Unifrog Placements Tool Guide which can be found on the car</a:t>
              </a:r>
              <a:r>
                <a:rPr b="1" lang="en-GB" sz="3400">
                  <a:solidFill>
                    <a:schemeClr val="accent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eers website</a:t>
              </a:r>
              <a:endParaRPr b="1" i="0" sz="3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1" name="Google Shape;321;p30"/>
            <p:cNvSpPr txBox="1"/>
            <p:nvPr/>
          </p:nvSpPr>
          <p:spPr>
            <a:xfrm>
              <a:off x="234484" y="4035032"/>
              <a:ext cx="7587711" cy="406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1" lang="en-GB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(you can also send this to the employer)</a:t>
              </a:r>
              <a:endParaRPr b="0" i="1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22" name="Google Shape;322;p30"/>
          <p:cNvSpPr txBox="1"/>
          <p:nvPr/>
        </p:nvSpPr>
        <p:spPr>
          <a:xfrm>
            <a:off x="906872" y="4791956"/>
            <a:ext cx="60372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are </a:t>
            </a:r>
            <a:r>
              <a:rPr b="1" i="0" lang="en-GB" sz="34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still stuck</a:t>
            </a:r>
            <a:r>
              <a:rPr b="1" i="0" lang="en-GB" sz="3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br>
              <a:rPr b="1" i="0" lang="en-GB" sz="3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en-GB" sz="3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email Careers via </a:t>
            </a:r>
            <a:r>
              <a:rPr b="1" i="0" lang="en-GB" sz="32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careers</a:t>
            </a:r>
            <a:r>
              <a:rPr b="1" i="0" lang="en-GB" sz="3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@theweald.org.uk</a:t>
            </a:r>
            <a:r>
              <a:rPr b="1" i="0" lang="en-GB" sz="3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300" u="none" cap="none" strike="noStrik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30"/>
          <p:cNvCxnSpPr/>
          <p:nvPr/>
        </p:nvCxnSpPr>
        <p:spPr>
          <a:xfrm flipH="1" rot="10800000">
            <a:off x="5800650" y="3825725"/>
            <a:ext cx="2071800" cy="183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FINDING WORK EXPERIENCE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207817" y="1375274"/>
            <a:ext cx="117765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You are expected to </a:t>
            </a:r>
            <a:r>
              <a:rPr b="1" i="0" lang="en-GB" sz="42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find your own work experience placement </a:t>
            </a:r>
            <a:r>
              <a:rPr b="1" i="0" lang="en-GB" sz="4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this...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31"/>
          <p:cNvGrpSpPr/>
          <p:nvPr/>
        </p:nvGrpSpPr>
        <p:grpSpPr>
          <a:xfrm>
            <a:off x="1108596" y="2834046"/>
            <a:ext cx="9974700" cy="670491"/>
            <a:chOff x="4045099" y="5227538"/>
            <a:chExt cx="9974700" cy="670491"/>
          </a:xfrm>
        </p:grpSpPr>
        <p:sp>
          <p:nvSpPr>
            <p:cNvPr id="331" name="Google Shape;331;p31"/>
            <p:cNvSpPr/>
            <p:nvPr/>
          </p:nvSpPr>
          <p:spPr>
            <a:xfrm>
              <a:off x="4045099" y="5428529"/>
              <a:ext cx="9974700" cy="469500"/>
            </a:xfrm>
            <a:prstGeom prst="roundRect">
              <a:avLst>
                <a:gd fmla="val 16667" name="adj"/>
              </a:avLst>
            </a:prstGeom>
            <a:solidFill>
              <a:srgbClr val="FEE599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144000">
              <a:noAutofit/>
            </a:bodyPr>
            <a:lstStyle/>
            <a:p>
              <a:pPr indent="72000" lvl="0" marL="0" marR="0" rtl="0" algn="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2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Allows you to find a placement you will find most useful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31"/>
            <p:cNvGrpSpPr/>
            <p:nvPr/>
          </p:nvGrpSpPr>
          <p:grpSpPr>
            <a:xfrm>
              <a:off x="4045112" y="5227538"/>
              <a:ext cx="468000" cy="468000"/>
              <a:chOff x="3686913" y="5406135"/>
              <a:chExt cx="468000" cy="468000"/>
            </a:xfrm>
          </p:grpSpPr>
          <p:sp>
            <p:nvSpPr>
              <p:cNvPr id="333" name="Google Shape;333;p31"/>
              <p:cNvSpPr/>
              <p:nvPr/>
            </p:nvSpPr>
            <p:spPr>
              <a:xfrm>
                <a:off x="3686913" y="5406135"/>
                <a:ext cx="468000" cy="468000"/>
              </a:xfrm>
              <a:prstGeom prst="roundRect">
                <a:avLst>
                  <a:gd fmla="val 16667" name="adj"/>
                </a:avLst>
              </a:prstGeom>
              <a:solidFill>
                <a:schemeClr val="accent5"/>
              </a:solidFill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334" name="Google Shape;334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726684" y="5424805"/>
                <a:ext cx="396274" cy="4145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35" name="Google Shape;335;p31"/>
          <p:cNvGrpSpPr/>
          <p:nvPr/>
        </p:nvGrpSpPr>
        <p:grpSpPr>
          <a:xfrm>
            <a:off x="445927" y="3504422"/>
            <a:ext cx="11305200" cy="693916"/>
            <a:chOff x="4045112" y="5227538"/>
            <a:chExt cx="11305200" cy="693916"/>
          </a:xfrm>
        </p:grpSpPr>
        <p:sp>
          <p:nvSpPr>
            <p:cNvPr id="336" name="Google Shape;336;p31"/>
            <p:cNvSpPr/>
            <p:nvPr/>
          </p:nvSpPr>
          <p:spPr>
            <a:xfrm>
              <a:off x="4045112" y="5453454"/>
              <a:ext cx="11305200" cy="468000"/>
            </a:xfrm>
            <a:prstGeom prst="roundRect">
              <a:avLst>
                <a:gd fmla="val 16667" name="adj"/>
              </a:avLst>
            </a:prstGeom>
            <a:solidFill>
              <a:srgbClr val="FEE599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108000">
              <a:noAutofit/>
            </a:bodyPr>
            <a:lstStyle/>
            <a:p>
              <a:pPr indent="72000" lvl="0" marL="0" marR="0" rtl="0" algn="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2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Helps you develop important employability skills for the future</a:t>
              </a:r>
              <a:endPara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7" name="Google Shape;337;p31"/>
            <p:cNvGrpSpPr/>
            <p:nvPr/>
          </p:nvGrpSpPr>
          <p:grpSpPr>
            <a:xfrm>
              <a:off x="4045112" y="5227538"/>
              <a:ext cx="468000" cy="468000"/>
              <a:chOff x="3686913" y="5406135"/>
              <a:chExt cx="468000" cy="468000"/>
            </a:xfrm>
          </p:grpSpPr>
          <p:sp>
            <p:nvSpPr>
              <p:cNvPr id="338" name="Google Shape;338;p31"/>
              <p:cNvSpPr/>
              <p:nvPr/>
            </p:nvSpPr>
            <p:spPr>
              <a:xfrm>
                <a:off x="3686913" y="5406135"/>
                <a:ext cx="468000" cy="468000"/>
              </a:xfrm>
              <a:prstGeom prst="roundRect">
                <a:avLst>
                  <a:gd fmla="val 16667" name="adj"/>
                </a:avLst>
              </a:prstGeom>
              <a:solidFill>
                <a:schemeClr val="accent5"/>
              </a:solidFill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339" name="Google Shape;339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726684" y="5424805"/>
                <a:ext cx="396274" cy="4145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40" name="Google Shape;340;p31"/>
          <p:cNvSpPr txBox="1"/>
          <p:nvPr/>
        </p:nvSpPr>
        <p:spPr>
          <a:xfrm>
            <a:off x="648285" y="4785651"/>
            <a:ext cx="108954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4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explore how to </a:t>
            </a:r>
            <a:r>
              <a:rPr b="1" i="0" lang="en-GB" sz="42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successfully find </a:t>
            </a:r>
            <a:r>
              <a:rPr b="1" i="0" lang="en-GB" sz="4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</a:t>
            </a:r>
            <a:r>
              <a:rPr b="1" i="0" lang="en-GB" sz="42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work experience placement</a:t>
            </a:r>
            <a:r>
              <a:rPr b="1" i="0" lang="en-GB" sz="4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…</a:t>
            </a:r>
            <a:endParaRPr b="1" i="0" sz="4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FINDING WORK EXPERIENCE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207742" y="1701374"/>
            <a:ext cx="11776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are interested in a work experience placement with any of the below…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753" y="3582470"/>
            <a:ext cx="2084244" cy="1875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spapers attack designers over &amp;#39;new&amp;#39; NHS logo and identity - News -  Digital Arts" id="348" name="Google Shape;34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2129" y="3935399"/>
            <a:ext cx="2580559" cy="1169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sex Police Blue Logo - Sussex Giving" id="349" name="Google Shape;34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6634" y="3293309"/>
            <a:ext cx="2175786" cy="245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rrey Police – Office of the Police and Crime Commissioner for Surrey" id="350" name="Google Shape;35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86902" y="3233280"/>
            <a:ext cx="2248240" cy="2574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"/>
          <p:cNvSpPr txBox="1"/>
          <p:nvPr/>
        </p:nvSpPr>
        <p:spPr>
          <a:xfrm>
            <a:off x="0" y="252000"/>
            <a:ext cx="12192000" cy="756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GB" sz="53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FINDING WORK EXPERIENCE</a:t>
            </a:r>
            <a:endParaRPr b="0" i="0" sz="5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" name="Google Shape;356;p12"/>
          <p:cNvSpPr txBox="1"/>
          <p:nvPr/>
        </p:nvSpPr>
        <p:spPr>
          <a:xfrm>
            <a:off x="207702" y="1260832"/>
            <a:ext cx="11776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1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Not sure what to gain work experience in? </a:t>
            </a:r>
            <a:endParaRPr b="0" i="0" sz="17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2"/>
          <p:cNvSpPr txBox="1"/>
          <p:nvPr/>
        </p:nvSpPr>
        <p:spPr>
          <a:xfrm>
            <a:off x="393309" y="2043162"/>
            <a:ext cx="11405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Take the ‘</a:t>
            </a:r>
            <a:r>
              <a:rPr b="1" i="0" lang="en-GB" sz="3000" u="none" cap="none" strike="noStrike">
                <a:solidFill>
                  <a:srgbClr val="22C889"/>
                </a:solidFill>
                <a:latin typeface="Trebuchet MS"/>
                <a:ea typeface="Trebuchet MS"/>
                <a:cs typeface="Trebuchet MS"/>
                <a:sym typeface="Trebuchet MS"/>
              </a:rPr>
              <a:t>Work Environments Profile</a:t>
            </a:r>
            <a:r>
              <a:rPr b="0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’ quiz on </a:t>
            </a:r>
            <a:r>
              <a:rPr b="1" i="0" lang="en-GB" sz="3000" u="none" cap="none" strike="noStrike">
                <a:solidFill>
                  <a:srgbClr val="22C889"/>
                </a:solidFill>
                <a:latin typeface="Trebuchet MS"/>
                <a:ea typeface="Trebuchet MS"/>
                <a:cs typeface="Trebuchet MS"/>
                <a:sym typeface="Trebuchet MS"/>
              </a:rPr>
              <a:t>Unifrog</a:t>
            </a:r>
            <a:r>
              <a:rPr b="0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explore your 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workplace</a:t>
            </a:r>
            <a:r>
              <a:rPr b="0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job</a:t>
            </a:r>
            <a:r>
              <a:rPr b="0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GB" sz="30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preferences</a:t>
            </a:r>
            <a:r>
              <a:rPr b="0" i="0" lang="en-GB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12"/>
          <p:cNvGrpSpPr/>
          <p:nvPr/>
        </p:nvGrpSpPr>
        <p:grpSpPr>
          <a:xfrm>
            <a:off x="565652" y="3066550"/>
            <a:ext cx="11060600" cy="3298105"/>
            <a:chOff x="565652" y="3066550"/>
            <a:chExt cx="11060600" cy="3298105"/>
          </a:xfrm>
        </p:grpSpPr>
        <p:grpSp>
          <p:nvGrpSpPr>
            <p:cNvPr id="359" name="Google Shape;359;p12"/>
            <p:cNvGrpSpPr/>
            <p:nvPr/>
          </p:nvGrpSpPr>
          <p:grpSpPr>
            <a:xfrm>
              <a:off x="565652" y="3066550"/>
              <a:ext cx="4041189" cy="3298105"/>
              <a:chOff x="641225" y="2948262"/>
              <a:chExt cx="4253203" cy="3471134"/>
            </a:xfrm>
          </p:grpSpPr>
          <p:pic>
            <p:nvPicPr>
              <p:cNvPr descr="unifrog-green-logo-600px.png | HMC" id="360" name="Google Shape;360;p12"/>
              <p:cNvPicPr preferRelativeResize="0"/>
              <p:nvPr/>
            </p:nvPicPr>
            <p:blipFill rotWithShape="1">
              <a:blip r:embed="rId3">
                <a:alphaModFix/>
              </a:blip>
              <a:srcRect b="36308" l="0" r="0" t="30594"/>
              <a:stretch/>
            </p:blipFill>
            <p:spPr>
              <a:xfrm>
                <a:off x="713652" y="2948262"/>
                <a:ext cx="4180776" cy="138370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61" name="Google Shape;361;p12"/>
              <p:cNvGrpSpPr/>
              <p:nvPr/>
            </p:nvGrpSpPr>
            <p:grpSpPr>
              <a:xfrm>
                <a:off x="641225" y="4433533"/>
                <a:ext cx="4253203" cy="1220264"/>
                <a:chOff x="3619500" y="2247900"/>
                <a:chExt cx="4953000" cy="1421040"/>
              </a:xfrm>
            </p:grpSpPr>
            <p:pic>
              <p:nvPicPr>
                <p:cNvPr id="362" name="Google Shape;362;p1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70796" l="0" r="0" t="0"/>
                <a:stretch/>
              </p:blipFill>
              <p:spPr>
                <a:xfrm>
                  <a:off x="3619500" y="2247900"/>
                  <a:ext cx="4953000" cy="6898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3" name="Google Shape;363;p1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2038" l="0" r="0" t="65014"/>
                <a:stretch/>
              </p:blipFill>
              <p:spPr>
                <a:xfrm>
                  <a:off x="3619500" y="2890727"/>
                  <a:ext cx="4953000" cy="7782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64" name="Google Shape;364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41225" y="5738667"/>
                <a:ext cx="4253203" cy="6807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5" name="Google Shape;365;p12"/>
            <p:cNvSpPr/>
            <p:nvPr/>
          </p:nvSpPr>
          <p:spPr>
            <a:xfrm>
              <a:off x="4819969" y="3066550"/>
              <a:ext cx="6806283" cy="3298105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6" name="Google Shape;366;p12"/>
            <p:cNvGrpSpPr/>
            <p:nvPr/>
          </p:nvGrpSpPr>
          <p:grpSpPr>
            <a:xfrm>
              <a:off x="4897531" y="4273128"/>
              <a:ext cx="6660000" cy="2043785"/>
              <a:chOff x="4819416" y="4275982"/>
              <a:chExt cx="6806282" cy="2088673"/>
            </a:xfrm>
          </p:grpSpPr>
          <p:pic>
            <p:nvPicPr>
              <p:cNvPr id="367" name="Google Shape;367;p12"/>
              <p:cNvPicPr preferRelativeResize="0"/>
              <p:nvPr/>
            </p:nvPicPr>
            <p:blipFill rotWithShape="1">
              <a:blip r:embed="rId6">
                <a:alphaModFix/>
              </a:blip>
              <a:srcRect b="15011" l="0" r="54468" t="0"/>
              <a:stretch/>
            </p:blipFill>
            <p:spPr>
              <a:xfrm>
                <a:off x="4819416" y="4275983"/>
                <a:ext cx="3355805" cy="17751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8" name="Google Shape;368;p12"/>
              <p:cNvPicPr preferRelativeResize="0"/>
              <p:nvPr/>
            </p:nvPicPr>
            <p:blipFill rotWithShape="1">
              <a:blip r:embed="rId6">
                <a:alphaModFix/>
              </a:blip>
              <a:srcRect b="-204" l="53050" r="127" t="205"/>
              <a:stretch/>
            </p:blipFill>
            <p:spPr>
              <a:xfrm>
                <a:off x="8175221" y="4275982"/>
                <a:ext cx="3450477" cy="20886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9" name="Google Shape;369;p12"/>
            <p:cNvGrpSpPr/>
            <p:nvPr/>
          </p:nvGrpSpPr>
          <p:grpSpPr>
            <a:xfrm>
              <a:off x="4886501" y="3190844"/>
              <a:ext cx="6739751" cy="1023001"/>
              <a:chOff x="5531668" y="3283636"/>
              <a:chExt cx="4749899" cy="720969"/>
            </a:xfrm>
          </p:grpSpPr>
          <p:pic>
            <p:nvPicPr>
              <p:cNvPr id="370" name="Google Shape;370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15087" r="74280" t="54102"/>
              <a:stretch/>
            </p:blipFill>
            <p:spPr>
              <a:xfrm>
                <a:off x="6219731" y="3283636"/>
                <a:ext cx="688063" cy="720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1" name="Google Shape;371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30500" r="58867" t="54102"/>
              <a:stretch/>
            </p:blipFill>
            <p:spPr>
              <a:xfrm>
                <a:off x="6907794" y="3283636"/>
                <a:ext cx="688063" cy="720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2" name="Google Shape;372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45684" r="43683" t="54102"/>
              <a:stretch/>
            </p:blipFill>
            <p:spPr>
              <a:xfrm>
                <a:off x="7595857" y="3283636"/>
                <a:ext cx="688063" cy="720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60889" r="28478" t="54102"/>
              <a:stretch/>
            </p:blipFill>
            <p:spPr>
              <a:xfrm>
                <a:off x="8283920" y="3283636"/>
                <a:ext cx="688063" cy="720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4" name="Google Shape;374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76157" r="13210" t="54102"/>
              <a:stretch/>
            </p:blipFill>
            <p:spPr>
              <a:xfrm>
                <a:off x="8971983" y="3283636"/>
                <a:ext cx="688063" cy="720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5" name="Google Shape;375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284" r="89082" t="54102"/>
              <a:stretch/>
            </p:blipFill>
            <p:spPr>
              <a:xfrm>
                <a:off x="5531668" y="3283636"/>
                <a:ext cx="688063" cy="720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6" name="Google Shape;376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90597" r="-201" t="54102"/>
              <a:stretch/>
            </p:blipFill>
            <p:spPr>
              <a:xfrm>
                <a:off x="9660046" y="3283636"/>
                <a:ext cx="621521" cy="7209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he Weald School Career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7030A0"/>
      </a:accent1>
      <a:accent2>
        <a:srgbClr val="FF0000"/>
      </a:accent2>
      <a:accent3>
        <a:srgbClr val="00B050"/>
      </a:accent3>
      <a:accent4>
        <a:srgbClr val="00B0F0"/>
      </a:accent4>
      <a:accent5>
        <a:srgbClr val="FFC000"/>
      </a:accent5>
      <a:accent6>
        <a:srgbClr val="AB1F3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ainbow">
  <a:themeElements>
    <a:clrScheme name="The Weald School Career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7030A0"/>
      </a:accent1>
      <a:accent2>
        <a:srgbClr val="FF0000"/>
      </a:accent2>
      <a:accent3>
        <a:srgbClr val="00B050"/>
      </a:accent3>
      <a:accent4>
        <a:srgbClr val="00B0F0"/>
      </a:accent4>
      <a:accent5>
        <a:srgbClr val="FFC000"/>
      </a:accent5>
      <a:accent6>
        <a:srgbClr val="AB1F3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Ms E Morris</dc:creator>
</cp:coreProperties>
</file>