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</p:sldIdLst>
  <p:sldSz cy="12801600" cx="9601200"/>
  <p:notesSz cx="6669075" cy="99266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11725" y="744475"/>
            <a:ext cx="444625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66900" y="4715125"/>
            <a:ext cx="5335250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66900" y="4715125"/>
            <a:ext cx="5335250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11725" y="744475"/>
            <a:ext cx="444625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720090" y="2095078"/>
            <a:ext cx="8161020" cy="445685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00"/>
              <a:buFont typeface="Calibri"/>
              <a:buNone/>
              <a:defRPr sz="6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200150" y="6723804"/>
            <a:ext cx="7200900" cy="30907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50"/>
              </a:spcBef>
              <a:spcAft>
                <a:spcPts val="0"/>
              </a:spcAft>
              <a:buClr>
                <a:schemeClr val="dk1"/>
              </a:buClr>
              <a:buSzPts val="2520"/>
              <a:buNone/>
              <a:defRPr sz="2520"/>
            </a:lvl1pPr>
            <a:lvl2pPr lvl="1" algn="ctr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/>
            </a:lvl2pPr>
            <a:lvl3pPr lvl="2" algn="ctr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sz="1890"/>
            </a:lvl3pPr>
            <a:lvl4pPr lvl="3" algn="ctr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sz="1679"/>
            </a:lvl4pPr>
            <a:lvl5pPr lvl="4" algn="ctr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sz="1679"/>
            </a:lvl5pPr>
            <a:lvl6pPr lvl="5" algn="ctr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sz="1679"/>
            </a:lvl6pPr>
            <a:lvl7pPr lvl="6" algn="ctr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sz="1679"/>
            </a:lvl7pPr>
            <a:lvl8pPr lvl="7" algn="ctr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sz="1679"/>
            </a:lvl8pPr>
            <a:lvl9pPr lvl="8" algn="ctr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sz="1679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655082" y="3191514"/>
            <a:ext cx="8281035" cy="532510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00"/>
              <a:buFont typeface="Calibri"/>
              <a:buNone/>
              <a:defRPr sz="6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655082" y="8567000"/>
            <a:ext cx="8281035" cy="28003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50"/>
              </a:spcBef>
              <a:spcAft>
                <a:spcPts val="0"/>
              </a:spcAft>
              <a:buClr>
                <a:schemeClr val="dk1"/>
              </a:buClr>
              <a:buSzPts val="2520"/>
              <a:buNone/>
              <a:defRPr sz="252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rgbClr val="888888"/>
              </a:buClr>
              <a:buSzPts val="2100"/>
              <a:buNone/>
              <a:defRPr sz="21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rgbClr val="888888"/>
              </a:buClr>
              <a:buSzPts val="1890"/>
              <a:buNone/>
              <a:defRPr sz="189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rgbClr val="888888"/>
              </a:buClr>
              <a:buSzPts val="1680"/>
              <a:buNone/>
              <a:defRPr sz="1679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rgbClr val="888888"/>
              </a:buClr>
              <a:buSzPts val="1680"/>
              <a:buNone/>
              <a:defRPr sz="1679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rgbClr val="888888"/>
              </a:buClr>
              <a:buSzPts val="1680"/>
              <a:buNone/>
              <a:defRPr sz="1679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rgbClr val="888888"/>
              </a:buClr>
              <a:buSzPts val="1680"/>
              <a:buNone/>
              <a:defRPr sz="1679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rgbClr val="888888"/>
              </a:buClr>
              <a:buSzPts val="1680"/>
              <a:buNone/>
              <a:defRPr sz="1679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rgbClr val="888888"/>
              </a:buClr>
              <a:buSzPts val="1680"/>
              <a:buNone/>
              <a:defRPr sz="1679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660083" y="3407833"/>
            <a:ext cx="4080510" cy="8122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4860608" y="3407833"/>
            <a:ext cx="4080510" cy="8122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661333" y="681570"/>
            <a:ext cx="8281035" cy="24743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661334" y="3138171"/>
            <a:ext cx="4061757" cy="153796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50"/>
              </a:spcBef>
              <a:spcAft>
                <a:spcPts val="0"/>
              </a:spcAft>
              <a:buClr>
                <a:schemeClr val="dk1"/>
              </a:buClr>
              <a:buSzPts val="2520"/>
              <a:buNone/>
              <a:defRPr b="1" sz="2520"/>
            </a:lvl1pPr>
            <a:lvl2pPr indent="-228600" lvl="1" marL="914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b="1" sz="2100"/>
            </a:lvl2pPr>
            <a:lvl3pPr indent="-228600" lvl="2" marL="1371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b="1" sz="1890"/>
            </a:lvl3pPr>
            <a:lvl4pPr indent="-228600" lvl="3" marL="1828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b="1" sz="1679"/>
            </a:lvl4pPr>
            <a:lvl5pPr indent="-228600" lvl="4" marL="22860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b="1" sz="1679"/>
            </a:lvl5pPr>
            <a:lvl6pPr indent="-228600" lvl="5" marL="27432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b="1" sz="1679"/>
            </a:lvl6pPr>
            <a:lvl7pPr indent="-228600" lvl="6" marL="3200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b="1" sz="1679"/>
            </a:lvl7pPr>
            <a:lvl8pPr indent="-228600" lvl="7" marL="3657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b="1" sz="1679"/>
            </a:lvl8pPr>
            <a:lvl9pPr indent="-228600" lvl="8" marL="4114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b="1" sz="1679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661334" y="4676140"/>
            <a:ext cx="4061757" cy="68778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4860608" y="3138171"/>
            <a:ext cx="4081761" cy="153796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50"/>
              </a:spcBef>
              <a:spcAft>
                <a:spcPts val="0"/>
              </a:spcAft>
              <a:buClr>
                <a:schemeClr val="dk1"/>
              </a:buClr>
              <a:buSzPts val="2520"/>
              <a:buNone/>
              <a:defRPr b="1" sz="2520"/>
            </a:lvl1pPr>
            <a:lvl2pPr indent="-228600" lvl="1" marL="914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b="1" sz="2100"/>
            </a:lvl2pPr>
            <a:lvl3pPr indent="-228600" lvl="2" marL="1371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90"/>
              <a:buNone/>
              <a:defRPr b="1" sz="1890"/>
            </a:lvl3pPr>
            <a:lvl4pPr indent="-228600" lvl="3" marL="1828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b="1" sz="1679"/>
            </a:lvl4pPr>
            <a:lvl5pPr indent="-228600" lvl="4" marL="22860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b="1" sz="1679"/>
            </a:lvl5pPr>
            <a:lvl6pPr indent="-228600" lvl="5" marL="27432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b="1" sz="1679"/>
            </a:lvl6pPr>
            <a:lvl7pPr indent="-228600" lvl="6" marL="3200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b="1" sz="1679"/>
            </a:lvl7pPr>
            <a:lvl8pPr indent="-228600" lvl="7" marL="3657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b="1" sz="1679"/>
            </a:lvl8pPr>
            <a:lvl9pPr indent="-228600" lvl="8" marL="4114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b="1" sz="1679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4860608" y="4676140"/>
            <a:ext cx="4081761" cy="68778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661333" y="853440"/>
            <a:ext cx="3096637" cy="298704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60"/>
              <a:buFont typeface="Calibri"/>
              <a:buNone/>
              <a:defRPr sz="3359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4081760" y="1843196"/>
            <a:ext cx="4860608" cy="90974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41960" lvl="0" marL="457200" algn="l">
              <a:lnSpc>
                <a:spcPct val="90000"/>
              </a:lnSpc>
              <a:spcBef>
                <a:spcPts val="1050"/>
              </a:spcBef>
              <a:spcAft>
                <a:spcPts val="0"/>
              </a:spcAft>
              <a:buClr>
                <a:schemeClr val="dk1"/>
              </a:buClr>
              <a:buSzPts val="3360"/>
              <a:buChar char="•"/>
              <a:defRPr sz="3359"/>
            </a:lvl1pPr>
            <a:lvl2pPr indent="-415290" lvl="1" marL="914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2940"/>
              <a:buChar char="•"/>
              <a:defRPr sz="2940"/>
            </a:lvl2pPr>
            <a:lvl3pPr indent="-388619" lvl="2" marL="1371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2520"/>
              <a:buChar char="•"/>
              <a:defRPr sz="2520"/>
            </a:lvl3pPr>
            <a:lvl4pPr indent="-361950" lvl="3" marL="1828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4pPr>
            <a:lvl5pPr indent="-361950" lvl="4" marL="22860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5pPr>
            <a:lvl6pPr indent="-361950" lvl="5" marL="27432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6pPr>
            <a:lvl7pPr indent="-361950" lvl="6" marL="3200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7pPr>
            <a:lvl8pPr indent="-361950" lvl="7" marL="3657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8pPr>
            <a:lvl9pPr indent="-361950" lvl="8" marL="4114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661333" y="3840480"/>
            <a:ext cx="3096637" cy="71149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50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sz="1679"/>
            </a:lvl1pPr>
            <a:lvl2pPr indent="-228600" lvl="1" marL="914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470"/>
              <a:buNone/>
              <a:defRPr sz="1470"/>
            </a:lvl2pPr>
            <a:lvl3pPr indent="-228600" lvl="2" marL="1371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260"/>
              <a:buNone/>
              <a:defRPr sz="1260"/>
            </a:lvl3pPr>
            <a:lvl4pPr indent="-228600" lvl="3" marL="1828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4pPr>
            <a:lvl5pPr indent="-228600" lvl="4" marL="22860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5pPr>
            <a:lvl6pPr indent="-228600" lvl="5" marL="27432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6pPr>
            <a:lvl7pPr indent="-228600" lvl="6" marL="3200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7pPr>
            <a:lvl8pPr indent="-228600" lvl="7" marL="3657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8pPr>
            <a:lvl9pPr indent="-228600" lvl="8" marL="4114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661333" y="853440"/>
            <a:ext cx="3096637" cy="298704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60"/>
              <a:buFont typeface="Calibri"/>
              <a:buNone/>
              <a:defRPr sz="3359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4081760" y="1843196"/>
            <a:ext cx="4860608" cy="9097433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661333" y="3840480"/>
            <a:ext cx="3096637" cy="71149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50"/>
              </a:spcBef>
              <a:spcAft>
                <a:spcPts val="0"/>
              </a:spcAft>
              <a:buClr>
                <a:schemeClr val="dk1"/>
              </a:buClr>
              <a:buSzPts val="1680"/>
              <a:buNone/>
              <a:defRPr sz="1679"/>
            </a:lvl1pPr>
            <a:lvl2pPr indent="-228600" lvl="1" marL="914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470"/>
              <a:buNone/>
              <a:defRPr sz="1470"/>
            </a:lvl2pPr>
            <a:lvl3pPr indent="-228600" lvl="2" marL="1371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260"/>
              <a:buNone/>
              <a:defRPr sz="1260"/>
            </a:lvl3pPr>
            <a:lvl4pPr indent="-228600" lvl="3" marL="1828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4pPr>
            <a:lvl5pPr indent="-228600" lvl="4" marL="22860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5pPr>
            <a:lvl6pPr indent="-228600" lvl="5" marL="27432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6pPr>
            <a:lvl7pPr indent="-228600" lvl="6" marL="3200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7pPr>
            <a:lvl8pPr indent="-228600" lvl="7" marL="3657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8pPr>
            <a:lvl9pPr indent="-228600" lvl="8" marL="4114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739352" y="3328564"/>
            <a:ext cx="8122498" cy="82810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2481607" y="5070819"/>
            <a:ext cx="10848764" cy="20702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-1718919" y="3060568"/>
            <a:ext cx="10848764" cy="60907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20"/>
              <a:buFont typeface="Calibri"/>
              <a:buNone/>
              <a:defRPr b="0" i="0" sz="462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15290" lvl="0" marL="457200" marR="0" rtl="0" algn="l">
              <a:lnSpc>
                <a:spcPct val="90000"/>
              </a:lnSpc>
              <a:spcBef>
                <a:spcPts val="1050"/>
              </a:spcBef>
              <a:spcAft>
                <a:spcPts val="0"/>
              </a:spcAft>
              <a:buClr>
                <a:schemeClr val="dk1"/>
              </a:buClr>
              <a:buSzPts val="2940"/>
              <a:buFont typeface="Arial"/>
              <a:buChar char="•"/>
              <a:defRPr b="0" i="0" sz="294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8619" lvl="1" marL="914400" marR="0" rtl="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2520"/>
              <a:buFont typeface="Arial"/>
              <a:buChar char="•"/>
              <a:defRPr b="0" i="0" sz="252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61950" lvl="2" marL="1371600" marR="0" rtl="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8614" lvl="3" marL="1828800" marR="0" rtl="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90"/>
              <a:buFont typeface="Arial"/>
              <a:buChar char="•"/>
              <a:defRPr b="0" i="0" sz="189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8614" lvl="4" marL="2286000" marR="0" rtl="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90"/>
              <a:buFont typeface="Arial"/>
              <a:buChar char="•"/>
              <a:defRPr b="0" i="0" sz="189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8614" lvl="5" marL="2743200" marR="0" rtl="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90"/>
              <a:buFont typeface="Arial"/>
              <a:buChar char="•"/>
              <a:defRPr b="0" i="0" sz="189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8614" lvl="6" marL="3200400" marR="0" rtl="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90"/>
              <a:buFont typeface="Arial"/>
              <a:buChar char="•"/>
              <a:defRPr b="0" i="0" sz="189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8615" lvl="7" marL="3657600" marR="0" rtl="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90"/>
              <a:buFont typeface="Arial"/>
              <a:buChar char="•"/>
              <a:defRPr b="0" i="0" sz="189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8615" lvl="8" marL="4114800" marR="0" rtl="0" algn="l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dk1"/>
              </a:buClr>
              <a:buSzPts val="1890"/>
              <a:buFont typeface="Arial"/>
              <a:buChar char="•"/>
              <a:defRPr b="0" i="0" sz="189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60"/>
              <a:buFont typeface="Arial"/>
              <a:buNone/>
              <a:defRPr b="0" i="0" sz="126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hyperlink" Target="https://drive.google.com/drive/folders/18SMa80Vl-Pvk88TWuHWu9OVRAW1fU0WT" TargetMode="External"/><Relationship Id="rId11" Type="http://schemas.openxmlformats.org/officeDocument/2006/relationships/hyperlink" Target="https://drive.google.com/drive/folders/1XvA9aMjoLCxyYp1qdG4MZQYoBNh8DKUU" TargetMode="External"/><Relationship Id="rId10" Type="http://schemas.openxmlformats.org/officeDocument/2006/relationships/hyperlink" Target="https://drive.google.com/drive/folders/1XvA9aMjoLCxyYp1qdG4MZQYoBNh8DKUU" TargetMode="External"/><Relationship Id="rId12" Type="http://schemas.openxmlformats.org/officeDocument/2006/relationships/hyperlink" Target="https://drive.google.com/drive/folders/1XvA9aMjoLCxyYp1qdG4MZQYoBNh8DKUU" TargetMode="External"/><Relationship Id="rId9" Type="http://schemas.openxmlformats.org/officeDocument/2006/relationships/hyperlink" Target="https://drive.google.com/drive/folders/1XvA9aMjoLCxyYp1qdG4MZQYoBNh8DKUU" TargetMode="External"/><Relationship Id="rId5" Type="http://schemas.openxmlformats.org/officeDocument/2006/relationships/image" Target="../media/image3.jpg"/><Relationship Id="rId6" Type="http://schemas.openxmlformats.org/officeDocument/2006/relationships/hyperlink" Target="https://drive.google.com/drive/folders/18SMa80Vl-Pvk88TWuHWu9OVRAW1fU0WT" TargetMode="External"/><Relationship Id="rId7" Type="http://schemas.openxmlformats.org/officeDocument/2006/relationships/hyperlink" Target="https://drive.google.com/drive/folders/1XvA9aMjoLCxyYp1qdG4MZQYoBNh8DKUU" TargetMode="External"/><Relationship Id="rId8" Type="http://schemas.openxmlformats.org/officeDocument/2006/relationships/hyperlink" Target="https://drive.google.com/drive/folders/1XvA9aMjoLCxyYp1qdG4MZQYoBNh8DKUU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/>
          <p:cNvPicPr preferRelativeResize="0"/>
          <p:nvPr/>
        </p:nvPicPr>
        <p:blipFill rotWithShape="1">
          <a:blip r:embed="rId3">
            <a:alphaModFix/>
          </a:blip>
          <a:srcRect b="12296" l="0" r="0" t="10454"/>
          <a:stretch/>
        </p:blipFill>
        <p:spPr>
          <a:xfrm>
            <a:off x="254196" y="1204848"/>
            <a:ext cx="8856324" cy="6721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3"/>
          <p:cNvPicPr preferRelativeResize="0"/>
          <p:nvPr/>
        </p:nvPicPr>
        <p:blipFill rotWithShape="1">
          <a:blip r:embed="rId3">
            <a:alphaModFix/>
          </a:blip>
          <a:srcRect b="0" l="0" r="0" t="30792"/>
          <a:stretch/>
        </p:blipFill>
        <p:spPr>
          <a:xfrm>
            <a:off x="293996" y="6350148"/>
            <a:ext cx="8856324" cy="602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3"/>
          <p:cNvPicPr preferRelativeResize="0"/>
          <p:nvPr/>
        </p:nvPicPr>
        <p:blipFill rotWithShape="1">
          <a:blip r:embed="rId3">
            <a:alphaModFix/>
          </a:blip>
          <a:srcRect b="83925" l="0" r="75946" t="-3140"/>
          <a:stretch/>
        </p:blipFill>
        <p:spPr>
          <a:xfrm>
            <a:off x="271584" y="38235"/>
            <a:ext cx="2130274" cy="1672044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3"/>
          <p:cNvSpPr/>
          <p:nvPr/>
        </p:nvSpPr>
        <p:spPr>
          <a:xfrm>
            <a:off x="8043526" y="11763553"/>
            <a:ext cx="914400" cy="914400"/>
          </a:xfrm>
          <a:prstGeom prst="ellipse">
            <a:avLst/>
          </a:prstGeom>
          <a:solidFill>
            <a:srgbClr val="38761D"/>
          </a:solidFill>
          <a:ln cap="flat" cmpd="sng" w="12700">
            <a:solidFill>
              <a:srgbClr val="38761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8119726" y="11839753"/>
            <a:ext cx="762000" cy="762000"/>
          </a:xfrm>
          <a:prstGeom prst="ellipse">
            <a:avLst/>
          </a:prstGeom>
          <a:solidFill>
            <a:schemeClr val="lt1"/>
          </a:solidFill>
          <a:ln cap="flat" cmpd="sng" w="12700">
            <a:solidFill>
              <a:srgbClr val="38761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16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r>
              <a:rPr lang="en-US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36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3"/>
          <p:cNvSpPr/>
          <p:nvPr/>
        </p:nvSpPr>
        <p:spPr>
          <a:xfrm>
            <a:off x="6927400" y="11928400"/>
            <a:ext cx="827400" cy="58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0" i="0" sz="1500" u="none" cap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3"/>
          <p:cNvSpPr/>
          <p:nvPr/>
        </p:nvSpPr>
        <p:spPr>
          <a:xfrm>
            <a:off x="1194561" y="10083026"/>
            <a:ext cx="914400" cy="914400"/>
          </a:xfrm>
          <a:prstGeom prst="ellipse">
            <a:avLst/>
          </a:prstGeom>
          <a:solidFill>
            <a:srgbClr val="0070C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3"/>
          <p:cNvSpPr/>
          <p:nvPr/>
        </p:nvSpPr>
        <p:spPr>
          <a:xfrm>
            <a:off x="1270760" y="10143576"/>
            <a:ext cx="762000" cy="762000"/>
          </a:xfrm>
          <a:prstGeom prst="ellipse">
            <a:avLst/>
          </a:prstGeom>
          <a:solidFill>
            <a:schemeClr val="l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16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r>
              <a:rPr lang="en-US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 10</a:t>
            </a:r>
            <a:endParaRPr sz="19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3"/>
          <p:cNvSpPr/>
          <p:nvPr/>
        </p:nvSpPr>
        <p:spPr>
          <a:xfrm>
            <a:off x="8527512" y="5758751"/>
            <a:ext cx="914400" cy="914400"/>
          </a:xfrm>
          <a:prstGeom prst="ellipse">
            <a:avLst/>
          </a:prstGeom>
          <a:solidFill>
            <a:srgbClr val="FF9900"/>
          </a:solidFill>
          <a:ln cap="flat" cmpd="sng" w="12700">
            <a:solidFill>
              <a:srgbClr val="B45F0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3"/>
          <p:cNvSpPr/>
          <p:nvPr/>
        </p:nvSpPr>
        <p:spPr>
          <a:xfrm>
            <a:off x="8603712" y="5834951"/>
            <a:ext cx="762000" cy="762000"/>
          </a:xfrm>
          <a:prstGeom prst="ellipse">
            <a:avLst/>
          </a:prstGeom>
          <a:solidFill>
            <a:schemeClr val="lt1"/>
          </a:solidFill>
          <a:ln cap="flat" cmpd="sng" w="12700">
            <a:solidFill>
              <a:srgbClr val="B45F0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>
                <a:solidFill>
                  <a:srgbClr val="B45F06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r>
              <a:rPr lang="en-US" sz="2200">
                <a:solidFill>
                  <a:srgbClr val="B45F06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2200">
              <a:solidFill>
                <a:srgbClr val="B45F0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3"/>
          <p:cNvSpPr/>
          <p:nvPr/>
        </p:nvSpPr>
        <p:spPr>
          <a:xfrm>
            <a:off x="6156788" y="3392550"/>
            <a:ext cx="937800" cy="762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9050">
            <a:solidFill>
              <a:srgbClr val="9900F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4: Anatomy and Physiology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3"/>
          <p:cNvSpPr/>
          <p:nvPr/>
        </p:nvSpPr>
        <p:spPr>
          <a:xfrm>
            <a:off x="1968102" y="1840400"/>
            <a:ext cx="884400" cy="762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9050">
            <a:solidFill>
              <a:srgbClr val="9900F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</a:t>
            </a: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5: Infection control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3"/>
          <p:cNvSpPr txBox="1"/>
          <p:nvPr/>
        </p:nvSpPr>
        <p:spPr>
          <a:xfrm>
            <a:off x="3070400" y="7552625"/>
            <a:ext cx="4124700" cy="10620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lang="en-US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year 11 pupils will revise the RO21 Exam content learnt in KS4 in </a:t>
            </a:r>
            <a:r>
              <a:rPr b="1" lang="en-US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preparation</a:t>
            </a:r>
            <a:r>
              <a:rPr b="1" lang="en-US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for their January final exam. They will then complete the final piece of coursework RO31: First aid.</a:t>
            </a:r>
            <a:endParaRPr b="1"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lang="en-US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Pupils will be able to work independently use their research skills,  apply knowledge to formal case studies and refine their exam technique.</a:t>
            </a:r>
            <a:endParaRPr b="1"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3"/>
          <p:cNvSpPr txBox="1"/>
          <p:nvPr/>
        </p:nvSpPr>
        <p:spPr>
          <a:xfrm>
            <a:off x="2144300" y="4263800"/>
            <a:ext cx="4333200" cy="276900"/>
          </a:xfrm>
          <a:prstGeom prst="rect">
            <a:avLst/>
          </a:prstGeom>
          <a:noFill/>
          <a:ln cap="flat" cmpd="sng" w="9525">
            <a:solidFill>
              <a:srgbClr val="99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13  </a:t>
            </a:r>
            <a:r>
              <a:rPr b="1" lang="en-US" sz="12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Knowledge organisers 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3"/>
          <p:cNvSpPr txBox="1"/>
          <p:nvPr/>
        </p:nvSpPr>
        <p:spPr>
          <a:xfrm>
            <a:off x="4027649" y="267275"/>
            <a:ext cx="3781500" cy="1339200"/>
          </a:xfrm>
          <a:prstGeom prst="rect">
            <a:avLst/>
          </a:prstGeom>
          <a:noFill/>
          <a:ln cap="flat" cmpd="sng" w="28575">
            <a:solidFill>
              <a:srgbClr val="98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2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Health and Social Care introduces students to the specialist knowledge and skills needed to work in various health and social care settings. Underpinning the qualification is a focus on core values and communicating with individuals so as to maintain their dignity and sense of being valued.</a:t>
            </a:r>
            <a:endParaRPr i="0" sz="2000" u="none" cap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ttps://lh6.googleusercontent.com/SmSjfKV4lhhdLYR_SCzNFarchJYQHJpp7GF5WMbAUN25-FKfIxuOcvf0Jlc9htgwfgTCywqRtPCPsbYGB0beINck4JlLZQ0o2jGOyOWDouGPQ8s13hdgDYOM5B5oHBhs2AhDfLomPeS29uHAmg" id="99" name="Google Shape;99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074029" y="144971"/>
            <a:ext cx="1283002" cy="1059872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3"/>
          <p:cNvSpPr/>
          <p:nvPr/>
        </p:nvSpPr>
        <p:spPr>
          <a:xfrm>
            <a:off x="4139840" y="3120956"/>
            <a:ext cx="914400" cy="914400"/>
          </a:xfrm>
          <a:prstGeom prst="ellipse">
            <a:avLst/>
          </a:prstGeom>
          <a:solidFill>
            <a:srgbClr val="9900FF"/>
          </a:solidFill>
          <a:ln cap="flat" cmpd="sng" w="12700">
            <a:solidFill>
              <a:srgbClr val="274E1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3"/>
          <p:cNvSpPr/>
          <p:nvPr/>
        </p:nvSpPr>
        <p:spPr>
          <a:xfrm>
            <a:off x="4216040" y="3197156"/>
            <a:ext cx="762000" cy="762000"/>
          </a:xfrm>
          <a:prstGeom prst="ellipse">
            <a:avLst/>
          </a:prstGeom>
          <a:solidFill>
            <a:schemeClr val="lt1"/>
          </a:solidFill>
          <a:ln cap="flat" cmpd="sng" w="12700">
            <a:solidFill>
              <a:srgbClr val="274E1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>
                <a:solidFill>
                  <a:srgbClr val="38761D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r>
              <a:rPr b="0" i="0" lang="en-US" sz="2200" u="none" cap="none" strike="noStrike">
                <a:solidFill>
                  <a:srgbClr val="38761D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r>
              <a:rPr lang="en-US" sz="2200">
                <a:solidFill>
                  <a:srgbClr val="38761D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2200" u="none" cap="none" strike="noStrike">
              <a:solidFill>
                <a:srgbClr val="38761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3"/>
          <p:cNvSpPr/>
          <p:nvPr/>
        </p:nvSpPr>
        <p:spPr>
          <a:xfrm>
            <a:off x="1368049" y="3403450"/>
            <a:ext cx="914400" cy="762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2700">
            <a:solidFill>
              <a:srgbClr val="783F0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10 NEA: Nutrition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3"/>
          <p:cNvSpPr/>
          <p:nvPr/>
        </p:nvSpPr>
        <p:spPr>
          <a:xfrm>
            <a:off x="152400" y="4021250"/>
            <a:ext cx="1042200" cy="762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2700">
            <a:solidFill>
              <a:srgbClr val="783F0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1 NEA: Building positive relationships 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r>
              <a:t/>
            </a:r>
            <a:endParaRPr sz="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3"/>
          <p:cNvSpPr/>
          <p:nvPr/>
        </p:nvSpPr>
        <p:spPr>
          <a:xfrm>
            <a:off x="3978448" y="8472750"/>
            <a:ext cx="1075800" cy="762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2700">
            <a:solidFill>
              <a:srgbClr val="66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800">
                <a:solidFill>
                  <a:schemeClr val="dk1"/>
                </a:solidFill>
              </a:rPr>
              <a:t>RO21: Revision</a:t>
            </a:r>
            <a:endParaRPr i="0" sz="900" u="none" cap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3"/>
          <p:cNvSpPr/>
          <p:nvPr/>
        </p:nvSpPr>
        <p:spPr>
          <a:xfrm>
            <a:off x="2455201" y="5187325"/>
            <a:ext cx="884400" cy="762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2700">
            <a:solidFill>
              <a:srgbClr val="783F0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14 NEA: Long term conditions</a:t>
            </a:r>
            <a:endParaRPr b="0" i="0" sz="600" u="none" cap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3"/>
          <p:cNvSpPr/>
          <p:nvPr/>
        </p:nvSpPr>
        <p:spPr>
          <a:xfrm>
            <a:off x="6183500" y="5142875"/>
            <a:ext cx="884400" cy="831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2700">
            <a:solidFill>
              <a:srgbClr val="783F0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2: Equality, diversity and Rights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t/>
            </a:r>
            <a:endParaRPr b="1" sz="700">
              <a:solidFill>
                <a:srgbClr val="FF99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3"/>
          <p:cNvSpPr/>
          <p:nvPr/>
        </p:nvSpPr>
        <p:spPr>
          <a:xfrm>
            <a:off x="7626675" y="5154300"/>
            <a:ext cx="827400" cy="762000"/>
          </a:xfrm>
          <a:prstGeom prst="teardrop">
            <a:avLst>
              <a:gd fmla="val 89575" name="adj"/>
            </a:avLst>
          </a:prstGeom>
          <a:solidFill>
            <a:schemeClr val="lt1"/>
          </a:solidFill>
          <a:ln cap="flat" cmpd="sng" w="12700">
            <a:solidFill>
              <a:srgbClr val="783F0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3: Health, safety and security</a:t>
            </a:r>
            <a:endParaRPr sz="6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3"/>
          <p:cNvSpPr/>
          <p:nvPr/>
        </p:nvSpPr>
        <p:spPr>
          <a:xfrm>
            <a:off x="6124449" y="8378564"/>
            <a:ext cx="914400" cy="914400"/>
          </a:xfrm>
          <a:prstGeom prst="ellipse">
            <a:avLst/>
          </a:prstGeom>
          <a:solidFill>
            <a:srgbClr val="CC0000"/>
          </a:solidFill>
          <a:ln cap="flat" cmpd="sng" w="12700">
            <a:solidFill>
              <a:srgbClr val="66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3"/>
          <p:cNvSpPr/>
          <p:nvPr/>
        </p:nvSpPr>
        <p:spPr>
          <a:xfrm>
            <a:off x="6200649" y="8454764"/>
            <a:ext cx="762000" cy="762000"/>
          </a:xfrm>
          <a:prstGeom prst="ellipse">
            <a:avLst/>
          </a:prstGeom>
          <a:solidFill>
            <a:schemeClr val="lt1"/>
          </a:solidFill>
          <a:ln cap="flat" cmpd="sng" w="12700">
            <a:solidFill>
              <a:srgbClr val="66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>
                <a:solidFill>
                  <a:srgbClr val="CC0000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r>
              <a:rPr lang="en-US" sz="2200">
                <a:solidFill>
                  <a:srgbClr val="CC00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2200">
              <a:solidFill>
                <a:srgbClr val="CC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3"/>
          <p:cNvSpPr txBox="1"/>
          <p:nvPr/>
        </p:nvSpPr>
        <p:spPr>
          <a:xfrm>
            <a:off x="271575" y="6077500"/>
            <a:ext cx="5458200" cy="276900"/>
          </a:xfrm>
          <a:prstGeom prst="rect">
            <a:avLst/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year 12  </a:t>
            </a:r>
            <a:r>
              <a:rPr b="1" lang="en-US" sz="12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6"/>
              </a:rPr>
              <a:t>Knowledge organisers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3"/>
          <p:cNvSpPr/>
          <p:nvPr/>
        </p:nvSpPr>
        <p:spPr>
          <a:xfrm>
            <a:off x="6608525" y="12012700"/>
            <a:ext cx="1075800" cy="762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800" u="sng">
                <a:solidFill>
                  <a:schemeClr val="hlink"/>
                </a:solidFill>
                <a:hlinkClick r:id="rId7"/>
              </a:rPr>
              <a:t>RO21/LO1:</a:t>
            </a:r>
            <a:endParaRPr sz="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800" u="sng">
                <a:solidFill>
                  <a:schemeClr val="hlink"/>
                </a:solidFill>
                <a:hlinkClick r:id="rId8"/>
              </a:rPr>
              <a:t>The Rights and key principles of H&amp;S care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3"/>
          <p:cNvSpPr/>
          <p:nvPr/>
        </p:nvSpPr>
        <p:spPr>
          <a:xfrm>
            <a:off x="4767325" y="11928800"/>
            <a:ext cx="1283100" cy="762000"/>
          </a:xfrm>
          <a:prstGeom prst="teardrop">
            <a:avLst>
              <a:gd fmla="val 100007" name="adj"/>
            </a:avLst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800">
                <a:solidFill>
                  <a:schemeClr val="dk1"/>
                </a:solidFill>
              </a:rPr>
              <a:t>RO21 LO4 </a:t>
            </a:r>
            <a:r>
              <a:rPr lang="en-US" sz="800" u="sng">
                <a:solidFill>
                  <a:schemeClr val="hlink"/>
                </a:solidFill>
                <a:hlinkClick r:id="rId9"/>
              </a:rPr>
              <a:t>Personal hygiene and safety &amp; security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t/>
            </a:r>
            <a:endParaRPr sz="6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3"/>
          <p:cNvSpPr/>
          <p:nvPr/>
        </p:nvSpPr>
        <p:spPr>
          <a:xfrm>
            <a:off x="649725" y="11682100"/>
            <a:ext cx="1214400" cy="831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800">
                <a:solidFill>
                  <a:schemeClr val="dk1"/>
                </a:solidFill>
              </a:rPr>
              <a:t>RO22:Communication CW</a:t>
            </a:r>
            <a:endParaRPr i="0" sz="900" u="none" cap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3"/>
          <p:cNvSpPr/>
          <p:nvPr/>
        </p:nvSpPr>
        <p:spPr>
          <a:xfrm>
            <a:off x="8193325" y="9464125"/>
            <a:ext cx="1283100" cy="831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2700">
            <a:solidFill>
              <a:srgbClr val="0070C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800" u="sng">
                <a:solidFill>
                  <a:schemeClr val="hlink"/>
                </a:solidFill>
                <a:hlinkClick r:id="rId10"/>
              </a:rPr>
              <a:t>RO21 LO3: Legislation </a:t>
            </a:r>
            <a:endParaRPr sz="9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3"/>
          <p:cNvSpPr/>
          <p:nvPr/>
        </p:nvSpPr>
        <p:spPr>
          <a:xfrm>
            <a:off x="6657100" y="10258738"/>
            <a:ext cx="1368000" cy="762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2700">
            <a:solidFill>
              <a:srgbClr val="0070C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800" u="sng">
                <a:solidFill>
                  <a:schemeClr val="hlink"/>
                </a:solidFill>
                <a:hlinkClick r:id="rId11"/>
              </a:rPr>
              <a:t>RO21 LO2: </a:t>
            </a:r>
            <a:endParaRPr sz="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800" u="sng">
                <a:solidFill>
                  <a:schemeClr val="hlink"/>
                </a:solidFill>
                <a:hlinkClick r:id="rId12"/>
              </a:rPr>
              <a:t>The Care values</a:t>
            </a:r>
            <a:endParaRPr sz="7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3"/>
          <p:cNvSpPr/>
          <p:nvPr/>
        </p:nvSpPr>
        <p:spPr>
          <a:xfrm>
            <a:off x="4361775" y="10269838"/>
            <a:ext cx="1368000" cy="762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2700">
            <a:solidFill>
              <a:srgbClr val="0070C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800">
                <a:solidFill>
                  <a:schemeClr val="dk1"/>
                </a:solidFill>
                <a:highlight>
                  <a:srgbClr val="FFFFFF"/>
                </a:highlight>
              </a:rPr>
              <a:t>RO23:Body Systems </a:t>
            </a:r>
            <a:r>
              <a:rPr lang="en-US" sz="800">
                <a:solidFill>
                  <a:schemeClr val="dk1"/>
                </a:solidFill>
                <a:highlight>
                  <a:srgbClr val="FFFFFF"/>
                </a:highlight>
              </a:rPr>
              <a:t>coursework </a:t>
            </a:r>
            <a:endParaRPr i="0" sz="900" u="none" cap="none" strike="noStrike">
              <a:solidFill>
                <a:schemeClr val="accent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3"/>
          <p:cNvSpPr/>
          <p:nvPr/>
        </p:nvSpPr>
        <p:spPr>
          <a:xfrm>
            <a:off x="1287363" y="4966500"/>
            <a:ext cx="914400" cy="10554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FFD966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latin typeface="Calibri"/>
                <a:ea typeface="Calibri"/>
                <a:cs typeface="Calibri"/>
                <a:sym typeface="Calibri"/>
              </a:rPr>
              <a:t>Exam </a:t>
            </a:r>
            <a:endParaRPr sz="1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latin typeface="Calibri"/>
                <a:ea typeface="Calibri"/>
                <a:cs typeface="Calibri"/>
                <a:sym typeface="Calibri"/>
              </a:rPr>
              <a:t>Unit: 3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latin typeface="Calibri"/>
                <a:ea typeface="Calibri"/>
                <a:cs typeface="Calibri"/>
                <a:sym typeface="Calibri"/>
              </a:rPr>
              <a:t>Unit: 2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3"/>
          <p:cNvSpPr/>
          <p:nvPr/>
        </p:nvSpPr>
        <p:spPr>
          <a:xfrm>
            <a:off x="0" y="6941225"/>
            <a:ext cx="1782600" cy="12117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FFD966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latin typeface="Calibri"/>
                <a:ea typeface="Calibri"/>
                <a:cs typeface="Calibri"/>
                <a:sym typeface="Calibri"/>
              </a:rPr>
              <a:t>Jan RO21</a:t>
            </a:r>
            <a:endParaRPr sz="1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latin typeface="Calibri"/>
                <a:ea typeface="Calibri"/>
                <a:cs typeface="Calibri"/>
                <a:sym typeface="Calibri"/>
              </a:rPr>
              <a:t>Final </a:t>
            </a:r>
            <a:r>
              <a:rPr lang="en-US" sz="1300">
                <a:latin typeface="Calibri"/>
                <a:ea typeface="Calibri"/>
                <a:cs typeface="Calibri"/>
                <a:sym typeface="Calibri"/>
              </a:rPr>
              <a:t>Exam 25%</a:t>
            </a:r>
            <a:endParaRPr sz="13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3"/>
          <p:cNvSpPr/>
          <p:nvPr/>
        </p:nvSpPr>
        <p:spPr>
          <a:xfrm>
            <a:off x="7038850" y="1693700"/>
            <a:ext cx="914400" cy="10554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FFD966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/>
              <a:t>Exam</a:t>
            </a:r>
            <a:r>
              <a:rPr lang="en-US" sz="800"/>
              <a:t>Unit: 7</a:t>
            </a:r>
            <a:endParaRPr sz="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/>
              <a:t>Unit: 4</a:t>
            </a:r>
            <a:endParaRPr sz="800"/>
          </a:p>
        </p:txBody>
      </p:sp>
      <p:sp>
        <p:nvSpPr>
          <p:cNvPr id="120" name="Google Shape;120;p13"/>
          <p:cNvSpPr/>
          <p:nvPr/>
        </p:nvSpPr>
        <p:spPr>
          <a:xfrm>
            <a:off x="8115625" y="2915925"/>
            <a:ext cx="1042200" cy="762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9050">
            <a:solidFill>
              <a:srgbClr val="9900F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7: Safeguarding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3"/>
          <p:cNvSpPr/>
          <p:nvPr/>
        </p:nvSpPr>
        <p:spPr>
          <a:xfrm>
            <a:off x="91900" y="862700"/>
            <a:ext cx="914400" cy="831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9050">
            <a:solidFill>
              <a:srgbClr val="9900F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9: </a:t>
            </a: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Supporting</a:t>
            </a: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people with </a:t>
            </a: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</a:t>
            </a: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disabilities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3"/>
          <p:cNvSpPr/>
          <p:nvPr/>
        </p:nvSpPr>
        <p:spPr>
          <a:xfrm>
            <a:off x="91900" y="10199475"/>
            <a:ext cx="1152000" cy="10992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FFD966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Year 9 Summative assessment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3"/>
          <p:cNvSpPr/>
          <p:nvPr/>
        </p:nvSpPr>
        <p:spPr>
          <a:xfrm>
            <a:off x="3648101" y="5156575"/>
            <a:ext cx="1075800" cy="762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2700">
            <a:solidFill>
              <a:srgbClr val="783F0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1 NEA: </a:t>
            </a: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Building</a:t>
            </a: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positive relationships 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13"/>
          <p:cNvSpPr/>
          <p:nvPr/>
        </p:nvSpPr>
        <p:spPr>
          <a:xfrm>
            <a:off x="4675549" y="1840400"/>
            <a:ext cx="914400" cy="762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28575">
            <a:solidFill>
              <a:srgbClr val="9900F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10 NEA: Nutrition 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13"/>
          <p:cNvSpPr/>
          <p:nvPr/>
        </p:nvSpPr>
        <p:spPr>
          <a:xfrm>
            <a:off x="3156175" y="11721500"/>
            <a:ext cx="1152000" cy="10992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FFD966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Year 9 Summative assessment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3"/>
          <p:cNvSpPr/>
          <p:nvPr/>
        </p:nvSpPr>
        <p:spPr>
          <a:xfrm>
            <a:off x="2525612" y="10124750"/>
            <a:ext cx="1075788" cy="830952"/>
          </a:xfrm>
          <a:prstGeom prst="cloud">
            <a:avLst/>
          </a:prstGeom>
          <a:solidFill>
            <a:schemeClr val="accent1"/>
          </a:solidFill>
          <a:ln cap="flat" cmpd="sng" w="12700">
            <a:solidFill>
              <a:schemeClr val="accent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chemeClr val="dk1"/>
                </a:solidFill>
                <a:highlight>
                  <a:srgbClr val="FFF2CC"/>
                </a:highlight>
              </a:rPr>
              <a:t>coursework </a:t>
            </a:r>
            <a:r>
              <a:rPr lang="en-US" sz="800">
                <a:latin typeface="Calibri"/>
                <a:ea typeface="Calibri"/>
                <a:cs typeface="Calibri"/>
                <a:sym typeface="Calibri"/>
              </a:rPr>
              <a:t> RO22 submission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latin typeface="Calibri"/>
                <a:ea typeface="Calibri"/>
                <a:cs typeface="Calibri"/>
                <a:sym typeface="Calibri"/>
              </a:rPr>
              <a:t>25%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3"/>
          <p:cNvSpPr/>
          <p:nvPr/>
        </p:nvSpPr>
        <p:spPr>
          <a:xfrm>
            <a:off x="4920325" y="4910325"/>
            <a:ext cx="1152000" cy="11550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FFD966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Summative </a:t>
            </a: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assessment</a:t>
            </a: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Unit: 3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Unit: 2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3"/>
          <p:cNvSpPr/>
          <p:nvPr/>
        </p:nvSpPr>
        <p:spPr>
          <a:xfrm>
            <a:off x="2749712" y="3285175"/>
            <a:ext cx="1075788" cy="830952"/>
          </a:xfrm>
          <a:prstGeom prst="cloud">
            <a:avLst/>
          </a:prstGeom>
          <a:solidFill>
            <a:schemeClr val="accent1"/>
          </a:solidFill>
          <a:ln cap="flat" cmpd="sng" w="12700">
            <a:solidFill>
              <a:schemeClr val="accent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NEA </a:t>
            </a: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submission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3"/>
          <p:cNvSpPr/>
          <p:nvPr/>
        </p:nvSpPr>
        <p:spPr>
          <a:xfrm>
            <a:off x="1206675" y="74425"/>
            <a:ext cx="1075788" cy="830952"/>
          </a:xfrm>
          <a:prstGeom prst="cloud">
            <a:avLst/>
          </a:prstGeom>
          <a:solidFill>
            <a:schemeClr val="accent1"/>
          </a:solidFill>
          <a:ln cap="flat" cmpd="sng" w="12700">
            <a:solidFill>
              <a:schemeClr val="accent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NEA</a:t>
            </a: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 submission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3"/>
          <p:cNvSpPr/>
          <p:nvPr/>
        </p:nvSpPr>
        <p:spPr>
          <a:xfrm>
            <a:off x="7421787" y="8520125"/>
            <a:ext cx="1075788" cy="830952"/>
          </a:xfrm>
          <a:prstGeom prst="cloud">
            <a:avLst/>
          </a:prstGeom>
          <a:solidFill>
            <a:schemeClr val="accent1"/>
          </a:solidFill>
          <a:ln cap="flat" cmpd="sng" w="12700">
            <a:solidFill>
              <a:schemeClr val="accent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chemeClr val="dk1"/>
                </a:solidFill>
                <a:highlight>
                  <a:srgbClr val="FFF2CC"/>
                </a:highlight>
              </a:rPr>
              <a:t>coursework </a:t>
            </a:r>
            <a:r>
              <a:rPr lang="en-US" sz="800">
                <a:latin typeface="Calibri"/>
                <a:ea typeface="Calibri"/>
                <a:cs typeface="Calibri"/>
                <a:sym typeface="Calibri"/>
              </a:rPr>
              <a:t>RO23 submission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latin typeface="Calibri"/>
                <a:ea typeface="Calibri"/>
                <a:cs typeface="Calibri"/>
                <a:sym typeface="Calibri"/>
              </a:rPr>
              <a:t>25%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3"/>
          <p:cNvSpPr/>
          <p:nvPr/>
        </p:nvSpPr>
        <p:spPr>
          <a:xfrm>
            <a:off x="6345987" y="6760750"/>
            <a:ext cx="1075788" cy="830952"/>
          </a:xfrm>
          <a:prstGeom prst="cloud">
            <a:avLst/>
          </a:prstGeom>
          <a:solidFill>
            <a:schemeClr val="accent1"/>
          </a:solidFill>
          <a:ln cap="flat" cmpd="sng" w="12700">
            <a:solidFill>
              <a:schemeClr val="accent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chemeClr val="dk1"/>
                </a:solidFill>
                <a:highlight>
                  <a:srgbClr val="FFF2CC"/>
                </a:highlight>
              </a:rPr>
              <a:t>coursework </a:t>
            </a:r>
            <a:r>
              <a:rPr lang="en-US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RO31</a:t>
            </a:r>
            <a:r>
              <a:rPr lang="en-US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submission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25%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13"/>
          <p:cNvSpPr/>
          <p:nvPr/>
        </p:nvSpPr>
        <p:spPr>
          <a:xfrm>
            <a:off x="1921048" y="8458425"/>
            <a:ext cx="1075800" cy="762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2700">
            <a:solidFill>
              <a:srgbClr val="66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800">
                <a:solidFill>
                  <a:schemeClr val="dk1"/>
                </a:solidFill>
              </a:rPr>
              <a:t>RO21: Revision</a:t>
            </a:r>
            <a:endParaRPr i="0" sz="900" u="none" cap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13"/>
          <p:cNvSpPr/>
          <p:nvPr/>
        </p:nvSpPr>
        <p:spPr>
          <a:xfrm>
            <a:off x="3048175" y="6758750"/>
            <a:ext cx="1368000" cy="762000"/>
          </a:xfrm>
          <a:prstGeom prst="teardrop">
            <a:avLst>
              <a:gd fmla="val 100000" name="adj"/>
            </a:avLst>
          </a:prstGeom>
          <a:solidFill>
            <a:schemeClr val="lt1"/>
          </a:solidFill>
          <a:ln cap="flat" cmpd="sng" w="12700">
            <a:solidFill>
              <a:srgbClr val="0070C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800">
                <a:solidFill>
                  <a:schemeClr val="dk1"/>
                </a:solidFill>
                <a:highlight>
                  <a:srgbClr val="FFFFFF"/>
                </a:highlight>
              </a:rPr>
              <a:t>RO31:First Aid coursework </a:t>
            </a:r>
            <a:endParaRPr i="0" sz="900" u="none" cap="none" strike="noStrike">
              <a:solidFill>
                <a:schemeClr val="accent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